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57" r:id="rId3"/>
    <p:sldId id="258" r:id="rId4"/>
    <p:sldId id="263" r:id="rId5"/>
    <p:sldId id="262" r:id="rId6"/>
    <p:sldId id="260" r:id="rId7"/>
    <p:sldId id="261" r:id="rId8"/>
    <p:sldId id="259" r:id="rId9"/>
    <p:sldId id="273" r:id="rId10"/>
    <p:sldId id="274" r:id="rId11"/>
    <p:sldId id="275" r:id="rId12"/>
    <p:sldId id="276" r:id="rId13"/>
    <p:sldId id="277" r:id="rId14"/>
    <p:sldId id="278" r:id="rId15"/>
    <p:sldId id="279" r:id="rId16"/>
    <p:sldId id="280" r:id="rId17"/>
    <p:sldId id="264" r:id="rId18"/>
    <p:sldId id="271" r:id="rId19"/>
    <p:sldId id="281" r:id="rId20"/>
    <p:sldId id="282" r:id="rId21"/>
    <p:sldId id="283" r:id="rId22"/>
    <p:sldId id="284" r:id="rId23"/>
    <p:sldId id="285" r:id="rId24"/>
    <p:sldId id="286" r:id="rId25"/>
    <p:sldId id="287" r:id="rId26"/>
    <p:sldId id="288" r:id="rId27"/>
    <p:sldId id="289" r:id="rId28"/>
    <p:sldId id="290" r:id="rId29"/>
    <p:sldId id="291" r:id="rId30"/>
    <p:sldId id="265" r:id="rId31"/>
    <p:sldId id="292" r:id="rId32"/>
    <p:sldId id="293" r:id="rId33"/>
    <p:sldId id="266" r:id="rId34"/>
    <p:sldId id="294" r:id="rId35"/>
    <p:sldId id="295" r:id="rId36"/>
    <p:sldId id="270" r:id="rId37"/>
    <p:sldId id="269" r:id="rId38"/>
    <p:sldId id="302" r:id="rId39"/>
    <p:sldId id="303" r:id="rId40"/>
    <p:sldId id="304" r:id="rId41"/>
    <p:sldId id="297" r:id="rId42"/>
    <p:sldId id="298" r:id="rId43"/>
    <p:sldId id="299" r:id="rId44"/>
    <p:sldId id="305" r:id="rId45"/>
    <p:sldId id="306" r:id="rId46"/>
    <p:sldId id="307" r:id="rId47"/>
    <p:sldId id="308" r:id="rId48"/>
    <p:sldId id="300" r:id="rId49"/>
    <p:sldId id="301" r:id="rId50"/>
    <p:sldId id="26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0" d="100"/>
          <a:sy n="70" d="100"/>
        </p:scale>
        <p:origin x="-108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C6481A-68DB-4DE2-92CC-FA3EE6B68515}" type="datetimeFigureOut">
              <a:rPr lang="en-US" smtClean="0"/>
              <a:pPr/>
              <a:t>12/8/2016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40E9B2-4D80-4F10-953F-746A4B041F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0E9B2-4D80-4F10-953F-746A4B041FA8}"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75055D0-BBB8-4E70-8BBC-C1A0A3958E54}" type="datetimeFigureOut">
              <a:rPr lang="en-US" smtClean="0"/>
              <a:pPr/>
              <a:t>12/8/2016</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25C79DD-B574-419D-AD09-802D16E832E3}"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5055D0-BBB8-4E70-8BBC-C1A0A3958E54}"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C79DD-B574-419D-AD09-802D16E832E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425C79DD-B574-419D-AD09-802D16E832E3}"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5055D0-BBB8-4E70-8BBC-C1A0A3958E54}"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75055D0-BBB8-4E70-8BBC-C1A0A3958E54}"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425C79DD-B574-419D-AD09-802D16E832E3}"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75055D0-BBB8-4E70-8BBC-C1A0A3958E54}" type="datetimeFigureOut">
              <a:rPr lang="en-US" smtClean="0"/>
              <a:pPr/>
              <a:t>12/8/2016</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25C79DD-B574-419D-AD09-802D16E832E3}"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75055D0-BBB8-4E70-8BBC-C1A0A3958E54}"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C79DD-B574-419D-AD09-802D16E832E3}"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75055D0-BBB8-4E70-8BBC-C1A0A3958E54}" type="datetimeFigureOut">
              <a:rPr lang="en-US" smtClean="0"/>
              <a:pPr/>
              <a:t>12/8/2016</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425C79DD-B574-419D-AD09-802D16E832E3}"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75055D0-BBB8-4E70-8BBC-C1A0A3958E54}"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425C79DD-B574-419D-AD09-802D16E832E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75055D0-BBB8-4E70-8BBC-C1A0A3958E54}"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425C79DD-B574-419D-AD09-802D16E832E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425C79DD-B574-419D-AD09-802D16E832E3}"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75055D0-BBB8-4E70-8BBC-C1A0A3958E54}" type="datetimeFigureOut">
              <a:rPr lang="en-US" smtClean="0"/>
              <a:pPr/>
              <a:t>12/8/2016</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425C79DD-B574-419D-AD09-802D16E832E3}"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75055D0-BBB8-4E70-8BBC-C1A0A3958E54}" type="datetimeFigureOut">
              <a:rPr lang="en-US" smtClean="0"/>
              <a:pPr/>
              <a:t>12/8/2016</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75055D0-BBB8-4E70-8BBC-C1A0A3958E54}" type="datetimeFigureOut">
              <a:rPr lang="en-US" smtClean="0"/>
              <a:pPr/>
              <a:t>12/8/2016</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425C79DD-B574-419D-AD09-802D16E832E3}"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solidFill>
                  <a:schemeClr val="tx1"/>
                </a:solidFill>
              </a:rPr>
              <a:t>The Machine Investigator</a:t>
            </a:r>
            <a:endParaRPr lang="en-US" dirty="0">
              <a:solidFill>
                <a:schemeClr val="tx1"/>
              </a:solidFill>
            </a:endParaRPr>
          </a:p>
        </p:txBody>
      </p:sp>
      <p:sp>
        <p:nvSpPr>
          <p:cNvPr id="2" name="Title 1"/>
          <p:cNvSpPr>
            <a:spLocks noGrp="1"/>
          </p:cNvSpPr>
          <p:nvPr>
            <p:ph type="ctrTitle"/>
          </p:nvPr>
        </p:nvSpPr>
        <p:spPr/>
        <p:txBody>
          <a:bodyPr/>
          <a:lstStyle/>
          <a:p>
            <a:r>
              <a:rPr lang="en-US" dirty="0" smtClean="0">
                <a:solidFill>
                  <a:srgbClr val="0070C0"/>
                </a:solidFill>
              </a:rPr>
              <a:t>SHERLOCK HOLMES</a:t>
            </a:r>
            <a:endParaRPr lang="en-US"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Taking random variable – Offense</a:t>
            </a:r>
          </a:p>
          <a:p>
            <a:r>
              <a:rPr lang="en-US" dirty="0" smtClean="0"/>
              <a:t>Hence,</a:t>
            </a:r>
          </a:p>
          <a:p>
            <a:pPr lvl="1">
              <a:buNone/>
            </a:pPr>
            <a:r>
              <a:rPr lang="en-US" dirty="0" smtClean="0"/>
              <a:t>P(offense=murder)=0.5</a:t>
            </a:r>
          </a:p>
          <a:p>
            <a:pPr lvl="1">
              <a:buNone/>
            </a:pPr>
            <a:r>
              <a:rPr lang="en-US" dirty="0" smtClean="0"/>
              <a:t>P(offense=suicide)=0.5</a:t>
            </a:r>
          </a:p>
          <a:p>
            <a:r>
              <a:rPr lang="en-US" dirty="0" smtClean="0"/>
              <a:t>Mahesh was left handed (Family Members Confirmed)</a:t>
            </a:r>
          </a:p>
          <a:p>
            <a:pPr lvl="1">
              <a:buNone/>
            </a:pPr>
            <a:r>
              <a:rPr lang="en-US" dirty="0" smtClean="0"/>
              <a:t>P(offense=murder)=0.65</a:t>
            </a:r>
          </a:p>
          <a:p>
            <a:pPr lvl="1">
              <a:buNone/>
            </a:pPr>
            <a:r>
              <a:rPr lang="en-US" dirty="0" smtClean="0"/>
              <a:t>P(offense=suicide)=0.35</a:t>
            </a:r>
          </a:p>
          <a:p>
            <a:pPr lvl="1">
              <a:buNone/>
            </a:pPr>
            <a:endParaRPr lang="en-US" dirty="0" smtClean="0"/>
          </a:p>
        </p:txBody>
      </p:sp>
      <p:pic>
        <p:nvPicPr>
          <p:cNvPr id="1027" name="Picture 3"/>
          <p:cNvPicPr>
            <a:picLocks noChangeAspect="1" noChangeArrowheads="1"/>
          </p:cNvPicPr>
          <p:nvPr/>
        </p:nvPicPr>
        <p:blipFill>
          <a:blip r:embed="rId2"/>
          <a:srcRect l="37500" t="34000" r="36250" b="33000"/>
          <a:stretch>
            <a:fillRect/>
          </a:stretch>
        </p:blipFill>
        <p:spPr bwMode="auto">
          <a:xfrm>
            <a:off x="5562600" y="3810000"/>
            <a:ext cx="3200400" cy="2514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Considering Evidence</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p:txBody>
          <a:bodyPr/>
          <a:lstStyle/>
          <a:p>
            <a:r>
              <a:rPr lang="en-US" dirty="0" smtClean="0"/>
              <a:t>New Weapon is found – Knife</a:t>
            </a:r>
          </a:p>
          <a:p>
            <a:r>
              <a:rPr lang="en-US" dirty="0" smtClean="0"/>
              <a:t>Random Variable introduced – Weapon</a:t>
            </a:r>
          </a:p>
          <a:p>
            <a:r>
              <a:rPr lang="en-US" dirty="0" smtClean="0"/>
              <a:t>If weapon is knife:</a:t>
            </a:r>
          </a:p>
          <a:p>
            <a:pPr lvl="1">
              <a:buNone/>
            </a:pPr>
            <a:r>
              <a:rPr lang="en-US" dirty="0" smtClean="0"/>
              <a:t>P(weapon=knife | offense=murder)=0.8</a:t>
            </a:r>
          </a:p>
          <a:p>
            <a:pPr lvl="1">
              <a:buNone/>
            </a:pPr>
            <a:r>
              <a:rPr lang="en-US" dirty="0" smtClean="0"/>
              <a:t>P(weapon=knife | offense=suicide)=0.2</a:t>
            </a:r>
            <a:endParaRPr lang="en-US" dirty="0"/>
          </a:p>
        </p:txBody>
      </p:sp>
      <p:pic>
        <p:nvPicPr>
          <p:cNvPr id="2050" name="Picture 2"/>
          <p:cNvPicPr>
            <a:picLocks noChangeAspect="1" noChangeArrowheads="1"/>
          </p:cNvPicPr>
          <p:nvPr/>
        </p:nvPicPr>
        <p:blipFill>
          <a:blip r:embed="rId2"/>
          <a:srcRect l="38750" t="49000" r="35000" b="19000"/>
          <a:stretch>
            <a:fillRect/>
          </a:stretch>
        </p:blipFill>
        <p:spPr bwMode="auto">
          <a:xfrm>
            <a:off x="5105400" y="3886200"/>
            <a:ext cx="3200400" cy="24384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If weapon is cutter:</a:t>
            </a:r>
          </a:p>
          <a:p>
            <a:pPr lvl="1">
              <a:buNone/>
            </a:pPr>
            <a:r>
              <a:rPr lang="en-US" dirty="0" smtClean="0"/>
              <a:t> P(weapon=cutter | offense=murder)=0.15</a:t>
            </a:r>
          </a:p>
          <a:p>
            <a:pPr lvl="1">
              <a:buNone/>
            </a:pPr>
            <a:r>
              <a:rPr lang="en-US" dirty="0" smtClean="0"/>
              <a:t>P(weapon=cutter | offense=suicide)=0.85</a:t>
            </a:r>
          </a:p>
          <a:p>
            <a:pPr lvl="1">
              <a:buNone/>
            </a:pPr>
            <a:endParaRPr lang="en-US" dirty="0" smtClean="0"/>
          </a:p>
          <a:p>
            <a:pPr algn="r">
              <a:buNone/>
            </a:pPr>
            <a:r>
              <a:rPr lang="en-US" dirty="0" smtClean="0"/>
              <a:t>Conditional Probability </a:t>
            </a:r>
          </a:p>
          <a:p>
            <a:pPr algn="r">
              <a:buNone/>
            </a:pPr>
            <a:r>
              <a:rPr lang="en-US" dirty="0" smtClean="0"/>
              <a:t>	P(weapon | offense)</a:t>
            </a:r>
          </a:p>
          <a:p>
            <a:pPr>
              <a:buNone/>
            </a:pPr>
            <a:endParaRPr lang="en-US" dirty="0"/>
          </a:p>
        </p:txBody>
      </p:sp>
      <p:pic>
        <p:nvPicPr>
          <p:cNvPr id="3074" name="Picture 2"/>
          <p:cNvPicPr>
            <a:picLocks noChangeAspect="1" noChangeArrowheads="1"/>
          </p:cNvPicPr>
          <p:nvPr/>
        </p:nvPicPr>
        <p:blipFill>
          <a:blip r:embed="rId2"/>
          <a:srcRect l="40000" t="55000" r="33750" b="14000"/>
          <a:stretch>
            <a:fillRect/>
          </a:stretch>
        </p:blipFill>
        <p:spPr bwMode="auto">
          <a:xfrm>
            <a:off x="609600" y="3048000"/>
            <a:ext cx="3200400" cy="2362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l="36250" t="43000" r="36250" b="38000"/>
          <a:stretch>
            <a:fillRect/>
          </a:stretch>
        </p:blipFill>
        <p:spPr bwMode="auto">
          <a:xfrm>
            <a:off x="4572000" y="4495800"/>
            <a:ext cx="4058653" cy="1752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The Crime Model</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4099" name="Picture 3"/>
          <p:cNvPicPr>
            <a:picLocks noChangeAspect="1" noChangeArrowheads="1"/>
          </p:cNvPicPr>
          <p:nvPr/>
        </p:nvPicPr>
        <p:blipFill>
          <a:blip r:embed="rId2"/>
          <a:srcRect l="41875" t="28000" r="37500" b="36000"/>
          <a:stretch>
            <a:fillRect/>
          </a:stretch>
        </p:blipFill>
        <p:spPr bwMode="auto">
          <a:xfrm>
            <a:off x="2819400" y="2362200"/>
            <a:ext cx="3810000" cy="3823855"/>
          </a:xfrm>
          <a:prstGeom prst="rect">
            <a:avLst/>
          </a:prstGeom>
          <a:noFill/>
          <a:ln w="9525">
            <a:noFill/>
            <a:miter lim="800000"/>
            <a:headEnd/>
            <a:tailEnd/>
          </a:ln>
          <a:effectLst/>
        </p:spPr>
      </p:pic>
      <p:sp>
        <p:nvSpPr>
          <p:cNvPr id="6" name="Rectangle 5"/>
          <p:cNvSpPr/>
          <p:nvPr/>
        </p:nvSpPr>
        <p:spPr>
          <a:xfrm>
            <a:off x="304800" y="1447800"/>
            <a:ext cx="7696200" cy="707886"/>
          </a:xfrm>
          <a:prstGeom prst="rect">
            <a:avLst/>
          </a:prstGeom>
        </p:spPr>
        <p:txBody>
          <a:bodyPr wrap="square">
            <a:spAutoFit/>
          </a:bodyPr>
          <a:lstStyle/>
          <a:p>
            <a:r>
              <a:rPr lang="en-US" sz="2000" dirty="0" smtClean="0">
                <a:latin typeface="Palatino Linotype" pitchFamily="18" charset="0"/>
              </a:rPr>
              <a:t>Joint Probability</a:t>
            </a:r>
          </a:p>
          <a:p>
            <a:pPr marL="463550" indent="0">
              <a:buNone/>
            </a:pPr>
            <a:r>
              <a:rPr lang="en-US" sz="2000" dirty="0" smtClean="0">
                <a:latin typeface="Palatino Linotype" pitchFamily="18" charset="0"/>
              </a:rPr>
              <a:t>P(</a:t>
            </a:r>
            <a:r>
              <a:rPr lang="en-US" sz="2000" dirty="0" err="1" smtClean="0">
                <a:latin typeface="Palatino Linotype" pitchFamily="18" charset="0"/>
              </a:rPr>
              <a:t>weapon,offense</a:t>
            </a:r>
            <a:r>
              <a:rPr lang="en-US" sz="2000" dirty="0" smtClean="0">
                <a:latin typeface="Palatino Linotype" pitchFamily="18" charset="0"/>
              </a:rPr>
              <a:t>)=P(offense) P(</a:t>
            </a:r>
            <a:r>
              <a:rPr lang="en-US" sz="2000" dirty="0" err="1" smtClean="0">
                <a:latin typeface="Palatino Linotype" pitchFamily="18" charset="0"/>
              </a:rPr>
              <a:t>weapon|offense</a:t>
            </a:r>
            <a:r>
              <a:rPr lang="en-US" sz="2000" dirty="0" smtClean="0">
                <a:latin typeface="Palatino Linotype" pitchFamily="18" charset="0"/>
              </a:rPr>
              <a:t>)</a:t>
            </a:r>
            <a:endParaRPr lang="en-US" sz="2000" dirty="0">
              <a:latin typeface="Palatino Linotype"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r>
              <a:rPr lang="en-US" dirty="0" smtClean="0"/>
              <a:t>Weapon = Knife</a:t>
            </a:r>
          </a:p>
          <a:p>
            <a:pPr marL="0" indent="0"/>
            <a:endParaRPr lang="en-US" dirty="0"/>
          </a:p>
        </p:txBody>
      </p:sp>
      <p:pic>
        <p:nvPicPr>
          <p:cNvPr id="5147" name="Picture 27"/>
          <p:cNvPicPr>
            <a:picLocks noChangeAspect="1" noChangeArrowheads="1"/>
          </p:cNvPicPr>
          <p:nvPr/>
        </p:nvPicPr>
        <p:blipFill>
          <a:blip r:embed="rId2"/>
          <a:srcRect l="40625" t="38000" r="37500" b="26000"/>
          <a:stretch>
            <a:fillRect/>
          </a:stretch>
        </p:blipFill>
        <p:spPr bwMode="auto">
          <a:xfrm>
            <a:off x="1600200" y="1981201"/>
            <a:ext cx="4148667" cy="42672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lnSpcReduction="10000"/>
          </a:bodyPr>
          <a:lstStyle/>
          <a:p>
            <a:pPr>
              <a:buNone/>
            </a:pPr>
            <a:endParaRPr lang="en-US" dirty="0" smtClean="0"/>
          </a:p>
          <a:p>
            <a:pPr>
              <a:buNone/>
            </a:pPr>
            <a:endParaRPr lang="en-US" dirty="0" smtClean="0"/>
          </a:p>
          <a:p>
            <a:pPr>
              <a:buNone/>
            </a:pPr>
            <a:endParaRPr lang="en-US" dirty="0" smtClean="0"/>
          </a:p>
          <a:p>
            <a:pPr>
              <a:buNone/>
            </a:pPr>
            <a:r>
              <a:rPr lang="en-US" dirty="0" smtClean="0"/>
              <a:t>P(offense=murder | weapon=knife)</a:t>
            </a:r>
          </a:p>
          <a:p>
            <a:pPr>
              <a:buNone/>
            </a:pPr>
            <a:r>
              <a:rPr lang="en-US" dirty="0" smtClean="0"/>
              <a:t>						=0.52/(0.52+0.07)</a:t>
            </a:r>
          </a:p>
          <a:p>
            <a:pPr>
              <a:buNone/>
            </a:pPr>
            <a:r>
              <a:rPr lang="en-US" dirty="0" smtClean="0"/>
              <a:t>						=0.88 (approx.)</a:t>
            </a:r>
          </a:p>
          <a:p>
            <a:pPr>
              <a:buNone/>
            </a:pPr>
            <a:endParaRPr lang="en-US" dirty="0" smtClean="0"/>
          </a:p>
          <a:p>
            <a:pPr>
              <a:buNone/>
            </a:pPr>
            <a:r>
              <a:rPr lang="en-US" dirty="0" smtClean="0"/>
              <a:t>P(offense=suicide | weapon=knife)</a:t>
            </a:r>
          </a:p>
          <a:p>
            <a:pPr>
              <a:buNone/>
            </a:pPr>
            <a:r>
              <a:rPr lang="en-US" dirty="0" smtClean="0"/>
              <a:t>						=0.07/(0.52+0.07)</a:t>
            </a:r>
          </a:p>
          <a:p>
            <a:pPr>
              <a:buNone/>
            </a:pPr>
            <a:r>
              <a:rPr lang="en-US" dirty="0" smtClean="0"/>
              <a:t>						=0.12 (approx.)</a:t>
            </a:r>
            <a:endParaRPr lang="en-US" dirty="0"/>
          </a:p>
        </p:txBody>
      </p:sp>
      <p:pic>
        <p:nvPicPr>
          <p:cNvPr id="4" name="Picture 3"/>
          <p:cNvPicPr>
            <a:picLocks noChangeAspect="1" noChangeArrowheads="1"/>
          </p:cNvPicPr>
          <p:nvPr/>
        </p:nvPicPr>
        <p:blipFill>
          <a:blip r:embed="rId2"/>
          <a:srcRect l="30458" t="39931" r="46625" b="55069"/>
          <a:stretch>
            <a:fillRect/>
          </a:stretch>
        </p:blipFill>
        <p:spPr bwMode="auto">
          <a:xfrm>
            <a:off x="1219200" y="1600200"/>
            <a:ext cx="6604000" cy="900545"/>
          </a:xfrm>
          <a:prstGeom prst="rect">
            <a:avLst/>
          </a:prstGeom>
          <a:noFill/>
          <a:ln w="9525">
            <a:solidFill>
              <a:schemeClr val="tx1"/>
            </a:solid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36250" t="40000" r="36250" b="28000"/>
          <a:stretch>
            <a:fillRect/>
          </a:stretch>
        </p:blipFill>
        <p:spPr bwMode="auto">
          <a:xfrm>
            <a:off x="1676400" y="1600200"/>
            <a:ext cx="5715000" cy="4156364"/>
          </a:xfrm>
          <a:prstGeom prst="rect">
            <a:avLst/>
          </a:prstGeom>
          <a:noFill/>
          <a:ln w="9525">
            <a:noFill/>
            <a:miter lim="800000"/>
            <a:headEnd/>
            <a:tailEnd/>
          </a:ln>
          <a:effectLst/>
        </p:spPr>
      </p:pic>
      <p:sp>
        <p:nvSpPr>
          <p:cNvPr id="7" name="Rectangle 6"/>
          <p:cNvSpPr/>
          <p:nvPr/>
        </p:nvSpPr>
        <p:spPr>
          <a:xfrm>
            <a:off x="6324600" y="5943600"/>
            <a:ext cx="2100255" cy="400110"/>
          </a:xfrm>
          <a:prstGeom prst="rect">
            <a:avLst/>
          </a:prstGeom>
        </p:spPr>
        <p:txBody>
          <a:bodyPr wrap="none">
            <a:spAutoFit/>
          </a:bodyPr>
          <a:lstStyle/>
          <a:p>
            <a:pPr algn="ctr"/>
            <a:r>
              <a:rPr lang="en-US" sz="2000" b="1" dirty="0" smtClean="0">
                <a:latin typeface="Palatino Linotype" pitchFamily="18" charset="0"/>
              </a:rPr>
              <a:t>This is a murder</a:t>
            </a:r>
            <a:endParaRPr lang="en-US" sz="2000" b="1" dirty="0">
              <a:latin typeface="Palatino Linotyp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Data Collection</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600200"/>
            <a:ext cx="8686800" cy="4648200"/>
          </a:xfrm>
        </p:spPr>
        <p:txBody>
          <a:bodyPr/>
          <a:lstStyle/>
          <a:p>
            <a:pPr algn="just"/>
            <a:r>
              <a:rPr lang="en-US" sz="2000" dirty="0">
                <a:latin typeface="Palatino Linotype" pitchFamily="18" charset="0"/>
              </a:rPr>
              <a:t>The dataset available in this paper has been collected from the Sony TV’s Crime Patrol Series. This dataset contains twelve types of tables that can be joined together to form a collective 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1752" y="228600"/>
            <a:ext cx="8534400" cy="758952"/>
          </a:xfrm>
        </p:spPr>
        <p:txBody>
          <a:bodyPr/>
          <a:lstStyle/>
          <a:p>
            <a:r>
              <a:rPr lang="en-US" dirty="0" smtClean="0">
                <a:solidFill>
                  <a:srgbClr val="0070C0"/>
                </a:solidFill>
                <a:latin typeface="Palatino Linotype" pitchFamily="18" charset="0"/>
              </a:rPr>
              <a:t>Case Files</a:t>
            </a:r>
            <a:endParaRPr lang="en-US" dirty="0">
              <a:solidFill>
                <a:srgbClr val="0070C0"/>
              </a:solidFill>
              <a:latin typeface="Palatino Linotype" pitchFamily="18" charset="0"/>
            </a:endParaRPr>
          </a:p>
        </p:txBody>
      </p:sp>
      <p:pic>
        <p:nvPicPr>
          <p:cNvPr id="7171" name="Picture 3"/>
          <p:cNvPicPr>
            <a:picLocks noChangeAspect="1" noChangeArrowheads="1"/>
          </p:cNvPicPr>
          <p:nvPr/>
        </p:nvPicPr>
        <p:blipFill>
          <a:blip r:embed="rId2"/>
          <a:srcRect l="23750" t="45000" r="23125" b="24000"/>
          <a:stretch>
            <a:fillRect/>
          </a:stretch>
        </p:blipFill>
        <p:spPr bwMode="auto">
          <a:xfrm>
            <a:off x="228600" y="2057400"/>
            <a:ext cx="8686800" cy="316812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Victim Files</a:t>
            </a:r>
            <a:endParaRPr lang="en-US" dirty="0">
              <a:solidFill>
                <a:srgbClr val="0070C0"/>
              </a:solidFill>
              <a:latin typeface="Palatino Linotype" pitchFamily="18" charset="0"/>
            </a:endParaRPr>
          </a:p>
        </p:txBody>
      </p:sp>
      <p:pic>
        <p:nvPicPr>
          <p:cNvPr id="18434" name="Picture 2"/>
          <p:cNvPicPr>
            <a:picLocks noGrp="1" noChangeAspect="1" noChangeArrowheads="1"/>
          </p:cNvPicPr>
          <p:nvPr>
            <p:ph sz="quarter" idx="1"/>
          </p:nvPr>
        </p:nvPicPr>
        <p:blipFill>
          <a:blip r:embed="rId2"/>
          <a:srcRect l="24208" t="24931" r="23709" b="23403"/>
          <a:stretch>
            <a:fillRect/>
          </a:stretch>
        </p:blipFill>
        <p:spPr bwMode="auto">
          <a:xfrm>
            <a:off x="685800" y="1524000"/>
            <a:ext cx="7391400" cy="4582668"/>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Introduction</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676400"/>
            <a:ext cx="8686800" cy="4648200"/>
          </a:xfrm>
        </p:spPr>
        <p:txBody>
          <a:bodyPr>
            <a:normAutofit fontScale="62500" lnSpcReduction="20000"/>
          </a:bodyPr>
          <a:lstStyle/>
          <a:p>
            <a:pPr marL="1588" indent="-1588" algn="just">
              <a:buNone/>
            </a:pPr>
            <a:r>
              <a:rPr lang="en-US" sz="2800" dirty="0" smtClean="0">
                <a:latin typeface="Palatino Linotype" pitchFamily="18" charset="0"/>
              </a:rPr>
              <a:t>		Artificial </a:t>
            </a:r>
            <a:r>
              <a:rPr lang="en-US" sz="2800" dirty="0">
                <a:latin typeface="Palatino Linotype" pitchFamily="18" charset="0"/>
              </a:rPr>
              <a:t>Intelligence research includes problem solving as one of the major fields which intelligent tasks are automated and interpreted as a series of problems needs to be solved</a:t>
            </a:r>
            <a:r>
              <a:rPr lang="en-US" sz="2800" dirty="0" smtClean="0">
                <a:latin typeface="Palatino Linotype" pitchFamily="18" charset="0"/>
              </a:rPr>
              <a:t>. Crime </a:t>
            </a:r>
            <a:r>
              <a:rPr lang="en-US" sz="2800" dirty="0">
                <a:latin typeface="Palatino Linotype" pitchFamily="18" charset="0"/>
              </a:rPr>
              <a:t>Investigation process suffers from various problems. </a:t>
            </a:r>
            <a:r>
              <a:rPr lang="en-US" sz="2800" dirty="0" smtClean="0">
                <a:latin typeface="Palatino Linotype" pitchFamily="18" charset="0"/>
              </a:rPr>
              <a:t> One </a:t>
            </a:r>
            <a:r>
              <a:rPr lang="en-US" sz="2800" dirty="0">
                <a:latin typeface="Palatino Linotype" pitchFamily="18" charset="0"/>
              </a:rPr>
              <a:t>of the biggest problems is finding crime offense and suspect</a:t>
            </a:r>
            <a:r>
              <a:rPr lang="en-US" sz="2800" dirty="0" smtClean="0">
                <a:latin typeface="Palatino Linotype" pitchFamily="18" charset="0"/>
              </a:rPr>
              <a:t>.</a:t>
            </a:r>
          </a:p>
          <a:p>
            <a:pPr marL="1588" indent="-1588" algn="just">
              <a:buNone/>
            </a:pPr>
            <a:r>
              <a:rPr lang="en-US" sz="2800" dirty="0" smtClean="0">
                <a:latin typeface="Palatino Linotype" pitchFamily="18" charset="0"/>
              </a:rPr>
              <a:t>		Imagine </a:t>
            </a:r>
            <a:r>
              <a:rPr lang="en-US" sz="2800" dirty="0">
                <a:latin typeface="Palatino Linotype" pitchFamily="18" charset="0"/>
              </a:rPr>
              <a:t>a crime case with many suspects involved where each of the suspects has various motives for the murder which makes the case complicated and the amount of information would be large for a detective to process. Taking into consideration that the knowledge about crime event may not only enough for investigator to deduce the crimes, he may check on the crime cases solved previously that have similar ground than that of current one, finding the generalized information to solve the current case problem. Using this new information would leads to many deductions including the crime offense and even the </a:t>
            </a:r>
            <a:r>
              <a:rPr lang="en-US" sz="2800" dirty="0" smtClean="0">
                <a:latin typeface="Palatino Linotype" pitchFamily="18" charset="0"/>
              </a:rPr>
              <a:t>murderer.</a:t>
            </a:r>
          </a:p>
          <a:p>
            <a:pPr marL="1588" indent="-1588" algn="just">
              <a:buNone/>
            </a:pPr>
            <a:r>
              <a:rPr lang="en-US" sz="2800" dirty="0" smtClean="0">
                <a:latin typeface="Palatino Linotype" pitchFamily="18" charset="0"/>
              </a:rPr>
              <a:t>		The </a:t>
            </a:r>
            <a:r>
              <a:rPr lang="en-US" sz="2800" dirty="0">
                <a:latin typeface="Palatino Linotype" pitchFamily="18" charset="0"/>
              </a:rPr>
              <a:t>project, </a:t>
            </a:r>
            <a:r>
              <a:rPr lang="en-US" sz="2800" b="1" dirty="0">
                <a:latin typeface="Palatino Linotype" pitchFamily="18" charset="0"/>
              </a:rPr>
              <a:t>Sherlock Homes: the Machine Investigator</a:t>
            </a:r>
            <a:r>
              <a:rPr lang="en-US" sz="2800" dirty="0">
                <a:latin typeface="Palatino Linotype" pitchFamily="18" charset="0"/>
              </a:rPr>
              <a:t> aims at deploying a machine learning algorithm which would help in investigating crime scenes. The algorithm would take case evidences, witnesses and forensic reports as inputs, draws some of the inferences on crime offense and give output. The algorithm also provides Bayesian network for more clear understanding of the findings.</a:t>
            </a:r>
            <a:endParaRPr lang="en-US" sz="2800" dirty="0" smtClean="0">
              <a:latin typeface="Palatino Linotype"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Complaint Files</a:t>
            </a:r>
            <a:endParaRPr lang="en-US" dirty="0">
              <a:solidFill>
                <a:srgbClr val="0070C0"/>
              </a:solidFill>
              <a:latin typeface="Palatino Linotype" pitchFamily="18" charset="0"/>
            </a:endParaRPr>
          </a:p>
        </p:txBody>
      </p:sp>
      <p:pic>
        <p:nvPicPr>
          <p:cNvPr id="17410" name="Picture 2"/>
          <p:cNvPicPr>
            <a:picLocks noGrp="1" noChangeAspect="1" noChangeArrowheads="1"/>
          </p:cNvPicPr>
          <p:nvPr>
            <p:ph sz="quarter" idx="1"/>
          </p:nvPr>
        </p:nvPicPr>
        <p:blipFill>
          <a:blip r:embed="rId2"/>
          <a:srcRect l="23166" t="44931" r="22667" b="21736"/>
          <a:stretch>
            <a:fillRect/>
          </a:stretch>
        </p:blipFill>
        <p:spPr bwMode="auto">
          <a:xfrm>
            <a:off x="381000" y="1752600"/>
            <a:ext cx="8122920" cy="3124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Suspect Files</a:t>
            </a:r>
            <a:endParaRPr lang="en-US" dirty="0">
              <a:solidFill>
                <a:srgbClr val="0070C0"/>
              </a:solidFill>
              <a:latin typeface="Palatino Linotype" pitchFamily="18" charset="0"/>
            </a:endParaRPr>
          </a:p>
        </p:txBody>
      </p:sp>
      <p:pic>
        <p:nvPicPr>
          <p:cNvPr id="16386" name="Picture 2"/>
          <p:cNvPicPr>
            <a:picLocks noGrp="1" noChangeAspect="1" noChangeArrowheads="1"/>
          </p:cNvPicPr>
          <p:nvPr>
            <p:ph sz="quarter" idx="1"/>
          </p:nvPr>
        </p:nvPicPr>
        <p:blipFill>
          <a:blip r:embed="rId2"/>
          <a:srcRect l="22125" t="33264" r="21625" b="31736"/>
          <a:stretch>
            <a:fillRect/>
          </a:stretch>
        </p:blipFill>
        <p:spPr bwMode="auto">
          <a:xfrm>
            <a:off x="457200" y="1600200"/>
            <a:ext cx="8425543" cy="32766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Police Station Files</a:t>
            </a:r>
            <a:endParaRPr lang="en-US" dirty="0">
              <a:solidFill>
                <a:srgbClr val="0070C0"/>
              </a:solidFill>
              <a:latin typeface="Palatino Linotype" pitchFamily="18" charset="0"/>
            </a:endParaRPr>
          </a:p>
        </p:txBody>
      </p:sp>
      <p:pic>
        <p:nvPicPr>
          <p:cNvPr id="15362" name="Picture 2"/>
          <p:cNvPicPr>
            <a:picLocks noGrp="1" noChangeAspect="1" noChangeArrowheads="1"/>
          </p:cNvPicPr>
          <p:nvPr>
            <p:ph sz="quarter" idx="1"/>
          </p:nvPr>
        </p:nvPicPr>
        <p:blipFill>
          <a:blip r:embed="rId2"/>
          <a:srcRect l="32541" t="46598" r="33084" b="23403"/>
          <a:stretch>
            <a:fillRect/>
          </a:stretch>
        </p:blipFill>
        <p:spPr bwMode="auto">
          <a:xfrm>
            <a:off x="1676400" y="2362200"/>
            <a:ext cx="5638800" cy="307570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Evidence Files</a:t>
            </a:r>
            <a:endParaRPr lang="en-US" dirty="0">
              <a:solidFill>
                <a:srgbClr val="0070C0"/>
              </a:solidFill>
              <a:latin typeface="Palatino Linotype" pitchFamily="18" charset="0"/>
            </a:endParaRPr>
          </a:p>
        </p:txBody>
      </p:sp>
      <p:pic>
        <p:nvPicPr>
          <p:cNvPr id="14339" name="Picture 3"/>
          <p:cNvPicPr>
            <a:picLocks noGrp="1" noChangeAspect="1" noChangeArrowheads="1"/>
          </p:cNvPicPr>
          <p:nvPr>
            <p:ph sz="quarter" idx="1"/>
          </p:nvPr>
        </p:nvPicPr>
        <p:blipFill>
          <a:blip r:embed="rId2"/>
          <a:srcRect l="23155" t="26597" r="23720" b="6736"/>
          <a:stretch>
            <a:fillRect/>
          </a:stretch>
        </p:blipFill>
        <p:spPr bwMode="auto">
          <a:xfrm>
            <a:off x="1981200" y="1524000"/>
            <a:ext cx="5867400" cy="460188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Report Files</a:t>
            </a:r>
            <a:endParaRPr lang="en-US" dirty="0">
              <a:solidFill>
                <a:srgbClr val="0070C0"/>
              </a:solidFill>
              <a:latin typeface="Palatino Linotype" pitchFamily="18" charset="0"/>
            </a:endParaRPr>
          </a:p>
        </p:txBody>
      </p:sp>
      <p:pic>
        <p:nvPicPr>
          <p:cNvPr id="13315" name="Picture 3"/>
          <p:cNvPicPr>
            <a:picLocks noChangeAspect="1" noChangeArrowheads="1"/>
          </p:cNvPicPr>
          <p:nvPr/>
        </p:nvPicPr>
        <p:blipFill>
          <a:blip r:embed="rId2"/>
          <a:srcRect l="21875" t="25000" r="21875" b="7000"/>
          <a:stretch>
            <a:fillRect/>
          </a:stretch>
        </p:blipFill>
        <p:spPr bwMode="auto">
          <a:xfrm>
            <a:off x="1371600" y="1295400"/>
            <a:ext cx="6705600" cy="506645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Weapon Files</a:t>
            </a:r>
            <a:endParaRPr lang="en-US" dirty="0">
              <a:solidFill>
                <a:srgbClr val="0070C0"/>
              </a:solidFill>
              <a:latin typeface="Palatino Linotype" pitchFamily="18" charset="0"/>
            </a:endParaRPr>
          </a:p>
        </p:txBody>
      </p:sp>
      <p:pic>
        <p:nvPicPr>
          <p:cNvPr id="12290" name="Picture 2"/>
          <p:cNvPicPr>
            <a:picLocks noGrp="1" noChangeAspect="1" noChangeArrowheads="1"/>
          </p:cNvPicPr>
          <p:nvPr>
            <p:ph sz="quarter" idx="1"/>
          </p:nvPr>
        </p:nvPicPr>
        <p:blipFill>
          <a:blip r:embed="rId2"/>
          <a:srcRect l="33583" t="42930" r="33084" b="39736"/>
          <a:stretch>
            <a:fillRect/>
          </a:stretch>
        </p:blipFill>
        <p:spPr bwMode="auto">
          <a:xfrm>
            <a:off x="1600200" y="2590800"/>
            <a:ext cx="6096000" cy="19812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Criminal Files</a:t>
            </a:r>
            <a:endParaRPr lang="en-US" dirty="0">
              <a:solidFill>
                <a:srgbClr val="0070C0"/>
              </a:solidFill>
              <a:latin typeface="Palatino Linotype" pitchFamily="18" charset="0"/>
            </a:endParaRPr>
          </a:p>
        </p:txBody>
      </p:sp>
      <p:pic>
        <p:nvPicPr>
          <p:cNvPr id="11266" name="Picture 2"/>
          <p:cNvPicPr>
            <a:picLocks noGrp="1" noChangeAspect="1" noChangeArrowheads="1"/>
          </p:cNvPicPr>
          <p:nvPr>
            <p:ph sz="quarter" idx="1"/>
          </p:nvPr>
        </p:nvPicPr>
        <p:blipFill>
          <a:blip r:embed="rId2"/>
          <a:srcRect l="35666" t="44931" r="35167" b="31736"/>
          <a:stretch>
            <a:fillRect/>
          </a:stretch>
        </p:blipFill>
        <p:spPr bwMode="auto">
          <a:xfrm>
            <a:off x="1219200" y="2209800"/>
            <a:ext cx="6858000" cy="3429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Witness Files</a:t>
            </a:r>
            <a:endParaRPr lang="en-US" dirty="0">
              <a:solidFill>
                <a:srgbClr val="0070C0"/>
              </a:solidFill>
              <a:latin typeface="Palatino Linotype" pitchFamily="18" charset="0"/>
            </a:endParaRPr>
          </a:p>
        </p:txBody>
      </p:sp>
      <p:pic>
        <p:nvPicPr>
          <p:cNvPr id="10242" name="Picture 2"/>
          <p:cNvPicPr>
            <a:picLocks noGrp="1" noChangeAspect="1" noChangeArrowheads="1"/>
          </p:cNvPicPr>
          <p:nvPr>
            <p:ph sz="quarter" idx="1"/>
          </p:nvPr>
        </p:nvPicPr>
        <p:blipFill>
          <a:blip r:embed="rId2"/>
          <a:srcRect l="25250" t="57386" r="24750" b="28403"/>
          <a:stretch>
            <a:fillRect/>
          </a:stretch>
        </p:blipFill>
        <p:spPr bwMode="auto">
          <a:xfrm>
            <a:off x="838200" y="2743200"/>
            <a:ext cx="7721600" cy="13716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Missing Files</a:t>
            </a:r>
            <a:endParaRPr lang="en-US" dirty="0">
              <a:solidFill>
                <a:srgbClr val="0070C0"/>
              </a:solidFill>
              <a:latin typeface="Palatino Linotype" pitchFamily="18" charset="0"/>
            </a:endParaRPr>
          </a:p>
        </p:txBody>
      </p:sp>
      <p:pic>
        <p:nvPicPr>
          <p:cNvPr id="9218" name="Picture 2"/>
          <p:cNvPicPr>
            <a:picLocks noGrp="1" noChangeAspect="1" noChangeArrowheads="1"/>
          </p:cNvPicPr>
          <p:nvPr>
            <p:ph sz="quarter" idx="1"/>
          </p:nvPr>
        </p:nvPicPr>
        <p:blipFill>
          <a:blip r:embed="rId2"/>
          <a:srcRect l="22124" t="38264" r="21923" b="41736"/>
          <a:stretch>
            <a:fillRect/>
          </a:stretch>
        </p:blipFill>
        <p:spPr bwMode="auto">
          <a:xfrm>
            <a:off x="609599" y="1600200"/>
            <a:ext cx="7844971" cy="17526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l="23125" t="42000" r="22500" b="32000"/>
          <a:stretch>
            <a:fillRect/>
          </a:stretch>
        </p:blipFill>
        <p:spPr bwMode="auto">
          <a:xfrm>
            <a:off x="1219200" y="3886200"/>
            <a:ext cx="6629400" cy="1981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Motive Files</a:t>
            </a:r>
            <a:endParaRPr lang="en-US" dirty="0">
              <a:solidFill>
                <a:srgbClr val="0070C0"/>
              </a:solidFill>
              <a:latin typeface="Palatino Linotype" pitchFamily="18" charset="0"/>
            </a:endParaRPr>
          </a:p>
        </p:txBody>
      </p:sp>
      <p:pic>
        <p:nvPicPr>
          <p:cNvPr id="8194" name="Picture 2"/>
          <p:cNvPicPr>
            <a:picLocks noGrp="1" noChangeAspect="1" noChangeArrowheads="1"/>
          </p:cNvPicPr>
          <p:nvPr>
            <p:ph sz="quarter" idx="1"/>
          </p:nvPr>
        </p:nvPicPr>
        <p:blipFill>
          <a:blip r:embed="rId2"/>
          <a:srcRect l="41917" t="33264" r="40375" b="30069"/>
          <a:stretch>
            <a:fillRect/>
          </a:stretch>
        </p:blipFill>
        <p:spPr bwMode="auto">
          <a:xfrm>
            <a:off x="3124200" y="1676400"/>
            <a:ext cx="3429000" cy="443752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Objective and Scope</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301752" y="1527048"/>
            <a:ext cx="8503920" cy="4797552"/>
          </a:xfrm>
        </p:spPr>
        <p:txBody>
          <a:bodyPr>
            <a:normAutofit lnSpcReduction="10000"/>
          </a:bodyPr>
          <a:lstStyle/>
          <a:p>
            <a:pPr marL="0" indent="0" algn="just">
              <a:buNone/>
            </a:pPr>
            <a:r>
              <a:rPr lang="en-US" sz="2000" dirty="0" smtClean="0">
                <a:latin typeface="Palatino Linotype" pitchFamily="18" charset="0"/>
              </a:rPr>
              <a:t>The main objective is to develop a machine learning algorithm which would help in investigating crime scenes. The algorithm is used in such a way that investigator can use any piece of information gathered from crime scene to predict the crime offense. </a:t>
            </a:r>
          </a:p>
          <a:p>
            <a:pPr marL="0" indent="0" algn="just">
              <a:buNone/>
            </a:pPr>
            <a:r>
              <a:rPr lang="en-US" sz="2000" dirty="0" smtClean="0">
                <a:latin typeface="Palatino Linotype" pitchFamily="18" charset="0"/>
              </a:rPr>
              <a:t>Some of the specific objectives are observed as below:</a:t>
            </a:r>
          </a:p>
          <a:p>
            <a:pPr lvl="0" algn="just"/>
            <a:r>
              <a:rPr lang="en-US" sz="2000" dirty="0" smtClean="0">
                <a:latin typeface="Palatino Linotype" pitchFamily="18" charset="0"/>
              </a:rPr>
              <a:t>This could possibly make the work of the investigator much easier and more efficient in solving the crime case. </a:t>
            </a:r>
          </a:p>
          <a:p>
            <a:pPr lvl="0" algn="just"/>
            <a:r>
              <a:rPr lang="en-US" sz="2000" dirty="0" smtClean="0">
                <a:latin typeface="Palatino Linotype" pitchFamily="18" charset="0"/>
              </a:rPr>
              <a:t>The traditional approach of crime investigation is usually time-consuming, resulting in a lot of delay and often generally inefficient leading to high cost.</a:t>
            </a:r>
          </a:p>
          <a:p>
            <a:pPr lvl="0" algn="just"/>
            <a:r>
              <a:rPr lang="en-US" sz="2000" dirty="0" smtClean="0">
                <a:latin typeface="Palatino Linotype" pitchFamily="18" charset="0"/>
              </a:rPr>
              <a:t>The system would not require to be developed manually as it could self-develop.</a:t>
            </a:r>
          </a:p>
          <a:p>
            <a:pPr lvl="0" algn="just"/>
            <a:r>
              <a:rPr lang="en-US" sz="2000" dirty="0" smtClean="0">
                <a:latin typeface="Palatino Linotype" pitchFamily="18" charset="0"/>
              </a:rPr>
              <a:t>This makes possible for investigator to go beyond the human level thinking as the machine would start to learn the work itself with effect of time and increase in data.</a:t>
            </a:r>
          </a:p>
          <a:p>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Data Preprocessing</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527048"/>
            <a:ext cx="8686800" cy="4797552"/>
          </a:xfrm>
        </p:spPr>
        <p:txBody>
          <a:bodyPr>
            <a:normAutofit/>
          </a:bodyPr>
          <a:lstStyle/>
          <a:p>
            <a:pPr algn="just"/>
            <a:r>
              <a:rPr lang="en-US" sz="2000" dirty="0">
                <a:latin typeface="Palatino Linotype" pitchFamily="18" charset="0"/>
              </a:rPr>
              <a:t>To impose the final algorithm on the dataset, it is necessary to preprocess the data to make it in the standard and normalize form. In both, the data is firstly preprocessed and then Bayes theorem is applied in both workbenches. The accuracy and performance is calculated and compared.</a:t>
            </a:r>
          </a:p>
          <a:p>
            <a:pPr algn="just"/>
            <a:r>
              <a:rPr lang="en-US" sz="2000" dirty="0">
                <a:latin typeface="Palatino Linotype" pitchFamily="18" charset="0"/>
              </a:rPr>
              <a:t>Data preprocessing is often neglected but it is a very vital part for normalizing any kind of data. Data Preprocessing consists of data cleaning, data integrity, data transformation and data reduction. Data cleaning refers to the elimination of noisy incomplete and inconsistent data from the given dataset. This includes missing value treatment, data smoothening, etc. Data integrity refers to combining the data from different sources. Data transformation consists of transforming or converting the data into appropriate form. Data reduction means reducing the volume of data in a way that it would not affect the data integrity.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l="29375" t="26000" r="25000" b="7000"/>
          <a:stretch>
            <a:fillRect/>
          </a:stretch>
        </p:blipFill>
        <p:spPr bwMode="auto">
          <a:xfrm>
            <a:off x="1904999" y="228600"/>
            <a:ext cx="6143767" cy="56388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sz="quarter" idx="1"/>
          </p:nvPr>
        </p:nvPicPr>
        <p:blipFill>
          <a:blip r:embed="rId2"/>
          <a:srcRect l="28375" t="19931" r="24750" b="10069"/>
          <a:stretch>
            <a:fillRect/>
          </a:stretch>
        </p:blipFill>
        <p:spPr bwMode="auto">
          <a:xfrm>
            <a:off x="1905000" y="914400"/>
            <a:ext cx="5334000" cy="49784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Relationship of Variables</a:t>
            </a:r>
            <a:endParaRPr lang="en-US" dirty="0">
              <a:solidFill>
                <a:srgbClr val="0070C0"/>
              </a:solidFill>
            </a:endParaRPr>
          </a:p>
        </p:txBody>
      </p:sp>
      <p:sp>
        <p:nvSpPr>
          <p:cNvPr id="3" name="Content Placeholder 2"/>
          <p:cNvSpPr>
            <a:spLocks noGrp="1"/>
          </p:cNvSpPr>
          <p:nvPr>
            <p:ph sz="quarter" idx="1"/>
          </p:nvPr>
        </p:nvSpPr>
        <p:spPr>
          <a:xfrm>
            <a:off x="228600" y="1527048"/>
            <a:ext cx="8686800" cy="4721352"/>
          </a:xfrm>
        </p:spPr>
        <p:txBody>
          <a:bodyPr/>
          <a:lstStyle/>
          <a:p>
            <a:pPr algn="just"/>
            <a:r>
              <a:rPr lang="en-US" sz="2000" dirty="0">
                <a:latin typeface="Palatino Linotype" pitchFamily="18" charset="0"/>
              </a:rPr>
              <a:t>In order to apply Bayes’ Theorem on this data, </a:t>
            </a:r>
            <a:r>
              <a:rPr lang="en-US" sz="2000" dirty="0" smtClean="0"/>
              <a:t>we need to find the relationship between the different attributes of the given data set. For this, we need to find the number of observation for every kind of offense.</a:t>
            </a:r>
            <a:endParaRPr lang="en-US" sz="2000" dirty="0" smtClean="0">
              <a:latin typeface="Palatino Linotype" pitchFamily="18" charset="0"/>
            </a:endParaRPr>
          </a:p>
        </p:txBody>
      </p:sp>
      <p:pic>
        <p:nvPicPr>
          <p:cNvPr id="21506" name="Picture 2"/>
          <p:cNvPicPr>
            <a:picLocks noChangeAspect="1" noChangeArrowheads="1"/>
          </p:cNvPicPr>
          <p:nvPr/>
        </p:nvPicPr>
        <p:blipFill>
          <a:blip r:embed="rId2"/>
          <a:srcRect l="36250" t="24000" r="36250" b="52000"/>
          <a:stretch>
            <a:fillRect/>
          </a:stretch>
        </p:blipFill>
        <p:spPr bwMode="auto">
          <a:xfrm>
            <a:off x="1828800" y="2667000"/>
            <a:ext cx="5410200" cy="295101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sz="quarter" idx="1"/>
          </p:nvPr>
        </p:nvPicPr>
        <p:blipFill>
          <a:blip r:embed="rId2"/>
          <a:srcRect l="36458" t="24931" r="36209" b="50069"/>
          <a:stretch>
            <a:fillRect/>
          </a:stretch>
        </p:blipFill>
        <p:spPr bwMode="auto">
          <a:xfrm>
            <a:off x="381000" y="1447800"/>
            <a:ext cx="4038600" cy="2308688"/>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a:srcRect l="39375" t="45000" r="39375" b="31000"/>
          <a:stretch>
            <a:fillRect/>
          </a:stretch>
        </p:blipFill>
        <p:spPr bwMode="auto">
          <a:xfrm>
            <a:off x="4953000" y="3429000"/>
            <a:ext cx="3810000" cy="268941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sz="quarter" idx="1"/>
          </p:nvPr>
        </p:nvPicPr>
        <p:blipFill>
          <a:blip r:embed="rId2"/>
          <a:srcRect l="31500" t="34931" r="31000" b="41736"/>
          <a:stretch>
            <a:fillRect/>
          </a:stretch>
        </p:blipFill>
        <p:spPr bwMode="auto">
          <a:xfrm>
            <a:off x="304800" y="1447800"/>
            <a:ext cx="4702629" cy="18288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l="36875" t="64000" r="36250" b="13000"/>
          <a:stretch>
            <a:fillRect/>
          </a:stretch>
        </p:blipFill>
        <p:spPr bwMode="auto">
          <a:xfrm>
            <a:off x="3657600" y="3505199"/>
            <a:ext cx="4876800" cy="2608521"/>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Applying Bayes’ Theorem</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676400"/>
            <a:ext cx="8686800" cy="4648200"/>
          </a:xfrm>
        </p:spPr>
        <p:txBody>
          <a:bodyPr>
            <a:normAutofit/>
          </a:bodyPr>
          <a:lstStyle/>
          <a:p>
            <a:r>
              <a:rPr lang="en-US" sz="2000" dirty="0" smtClean="0">
                <a:latin typeface="Palatino Linotype" pitchFamily="18" charset="0"/>
              </a:rPr>
              <a:t>Sample Size = 250</a:t>
            </a:r>
          </a:p>
          <a:p>
            <a:r>
              <a:rPr lang="en-US" sz="2000" dirty="0" smtClean="0">
                <a:latin typeface="Palatino Linotype" pitchFamily="18" charset="0"/>
              </a:rPr>
              <a:t>Appling Bayes’ Theorem</a:t>
            </a:r>
          </a:p>
          <a:p>
            <a:r>
              <a:rPr lang="en-US" sz="2000" dirty="0" smtClean="0">
                <a:latin typeface="Palatino Linotype" pitchFamily="18" charset="0"/>
              </a:rPr>
              <a:t>Predicting the results (Crime Offense)</a:t>
            </a:r>
          </a:p>
          <a:p>
            <a:endParaRPr lang="en-US" sz="2000" dirty="0">
              <a:latin typeface="Palatino Linotype" pitchFamily="18" charset="0"/>
            </a:endParaRPr>
          </a:p>
        </p:txBody>
      </p:sp>
      <p:graphicFrame>
        <p:nvGraphicFramePr>
          <p:cNvPr id="4" name="Table 3"/>
          <p:cNvGraphicFramePr>
            <a:graphicFrameLocks noGrp="1"/>
          </p:cNvGraphicFramePr>
          <p:nvPr/>
        </p:nvGraphicFramePr>
        <p:xfrm>
          <a:off x="5410200" y="1752600"/>
          <a:ext cx="3200400" cy="4079240"/>
        </p:xfrm>
        <a:graphic>
          <a:graphicData uri="http://schemas.openxmlformats.org/drawingml/2006/table">
            <a:tbl>
              <a:tblPr firstRow="1" bandRow="1">
                <a:tableStyleId>{5C22544A-7EE6-4342-B048-85BDC9FD1C3A}</a:tableStyleId>
              </a:tblPr>
              <a:tblGrid>
                <a:gridCol w="914400"/>
                <a:gridCol w="1143000"/>
                <a:gridCol w="1143000"/>
              </a:tblGrid>
              <a:tr h="370840">
                <a:tc>
                  <a:txBody>
                    <a:bodyPr/>
                    <a:lstStyle/>
                    <a:p>
                      <a:pPr algn="ctr"/>
                      <a:r>
                        <a:rPr lang="en-US" sz="1400" dirty="0" smtClean="0">
                          <a:latin typeface="Palatino Linotype" pitchFamily="18" charset="0"/>
                        </a:rPr>
                        <a:t>Sample#</a:t>
                      </a:r>
                      <a:endParaRPr lang="en-US" sz="1400" dirty="0">
                        <a:latin typeface="Palatino Linotype" pitchFamily="18" charset="0"/>
                      </a:endParaRPr>
                    </a:p>
                  </a:txBody>
                  <a:tcPr>
                    <a:solidFill>
                      <a:srgbClr val="0070C0"/>
                    </a:solidFill>
                  </a:tcPr>
                </a:tc>
                <a:tc>
                  <a:txBody>
                    <a:bodyPr/>
                    <a:lstStyle/>
                    <a:p>
                      <a:pPr algn="ctr"/>
                      <a:r>
                        <a:rPr lang="en-US" sz="1400" dirty="0" smtClean="0">
                          <a:latin typeface="Palatino Linotype" pitchFamily="18" charset="0"/>
                        </a:rPr>
                        <a:t>Predicted</a:t>
                      </a:r>
                      <a:endParaRPr lang="en-US" sz="1400" dirty="0">
                        <a:latin typeface="Palatino Linotype" pitchFamily="18" charset="0"/>
                      </a:endParaRPr>
                    </a:p>
                  </a:txBody>
                  <a:tcPr>
                    <a:solidFill>
                      <a:srgbClr val="0070C0"/>
                    </a:solidFill>
                  </a:tcPr>
                </a:tc>
                <a:tc>
                  <a:txBody>
                    <a:bodyPr/>
                    <a:lstStyle/>
                    <a:p>
                      <a:pPr algn="ctr"/>
                      <a:r>
                        <a:rPr lang="en-US" sz="1400" dirty="0" smtClean="0">
                          <a:latin typeface="Palatino Linotype" pitchFamily="18" charset="0"/>
                        </a:rPr>
                        <a:t>Actual</a:t>
                      </a:r>
                      <a:endParaRPr lang="en-US" sz="1400" dirty="0">
                        <a:latin typeface="Palatino Linotype" pitchFamily="18" charset="0"/>
                      </a:endParaRPr>
                    </a:p>
                  </a:txBody>
                  <a:tcPr>
                    <a:solidFill>
                      <a:srgbClr val="0070C0"/>
                    </a:solidFill>
                  </a:tcPr>
                </a:tc>
              </a:tr>
              <a:tr h="370840">
                <a:tc>
                  <a:txBody>
                    <a:bodyPr/>
                    <a:lstStyle/>
                    <a:p>
                      <a:pPr algn="ctr"/>
                      <a:r>
                        <a:rPr lang="en-US" sz="1400" dirty="0" smtClean="0">
                          <a:latin typeface="Palatino Linotype" pitchFamily="18" charset="0"/>
                        </a:rPr>
                        <a:t>1</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Kidnapping</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2</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3</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4</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5</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6</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7</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8</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9</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r>
              <a:tr h="370840">
                <a:tc>
                  <a:txBody>
                    <a:bodyPr/>
                    <a:lstStyle/>
                    <a:p>
                      <a:pPr algn="ctr"/>
                      <a:r>
                        <a:rPr lang="en-US" sz="1400" dirty="0" smtClean="0">
                          <a:latin typeface="Palatino Linotype" pitchFamily="18" charset="0"/>
                        </a:rPr>
                        <a:t>10</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Murder</a:t>
                      </a:r>
                      <a:endParaRPr lang="en-US" sz="1400" dirty="0">
                        <a:latin typeface="Palatino Linotype" pitchFamily="18" charset="0"/>
                      </a:endParaRPr>
                    </a:p>
                  </a:txBody>
                  <a:tcPr/>
                </a:tc>
                <a:tc>
                  <a:txBody>
                    <a:bodyPr/>
                    <a:lstStyle/>
                    <a:p>
                      <a:pPr algn="ctr"/>
                      <a:r>
                        <a:rPr lang="en-US" sz="1400" dirty="0" smtClean="0">
                          <a:latin typeface="Palatino Linotype" pitchFamily="18" charset="0"/>
                        </a:rPr>
                        <a:t>Kidnapping</a:t>
                      </a:r>
                      <a:endParaRPr lang="en-US" sz="1400" dirty="0">
                        <a:latin typeface="Palatino Linotype" pitchFamily="18" charset="0"/>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Calculating Accuracy</a:t>
            </a:r>
            <a:endParaRPr lang="en-US" dirty="0">
              <a:solidFill>
                <a:srgbClr val="0070C0"/>
              </a:solidFill>
              <a:latin typeface="Palatino Linotype" pitchFamily="18" charset="0"/>
            </a:endParaRPr>
          </a:p>
        </p:txBody>
      </p:sp>
      <p:graphicFrame>
        <p:nvGraphicFramePr>
          <p:cNvPr id="4" name="Content Placeholder 3"/>
          <p:cNvGraphicFramePr>
            <a:graphicFrameLocks noGrp="1"/>
          </p:cNvGraphicFramePr>
          <p:nvPr>
            <p:ph sz="quarter" idx="1"/>
          </p:nvPr>
        </p:nvGraphicFramePr>
        <p:xfrm>
          <a:off x="533400" y="1676400"/>
          <a:ext cx="6324600" cy="1656080"/>
        </p:xfrm>
        <a:graphic>
          <a:graphicData uri="http://schemas.openxmlformats.org/drawingml/2006/table">
            <a:tbl>
              <a:tblPr>
                <a:tableStyleId>{5C22544A-7EE6-4342-B048-85BDC9FD1C3A}</a:tableStyleId>
              </a:tblPr>
              <a:tblGrid>
                <a:gridCol w="1125600"/>
                <a:gridCol w="1338529"/>
                <a:gridCol w="2025530"/>
                <a:gridCol w="1834941"/>
              </a:tblGrid>
              <a:tr h="370840">
                <a:tc rowSpan="2" gridSpan="2">
                  <a:txBody>
                    <a:bodyPr/>
                    <a:lstStyle/>
                    <a:p>
                      <a:pPr algn="ctr"/>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hMerge="1">
                  <a:txBody>
                    <a:bodyPr/>
                    <a:lstStyle/>
                    <a:p>
                      <a:pPr algn="ctr"/>
                      <a:endParaRPr lang="en-US" dirty="0"/>
                    </a:p>
                  </a:txBody>
                  <a:tcPr anchor="ctr"/>
                </a:tc>
                <a:tc gridSpan="2">
                  <a:txBody>
                    <a:bodyPr/>
                    <a:lstStyle/>
                    <a:p>
                      <a:pPr algn="ctr"/>
                      <a:r>
                        <a:rPr lang="en-US" sz="1200" dirty="0" smtClean="0"/>
                        <a:t>Predicted</a:t>
                      </a:r>
                      <a:endParaRPr lang="en-US" sz="12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r>
              <a:tr h="370840">
                <a:tc gridSpan="2" vMerge="1">
                  <a:txBody>
                    <a:bodyPr/>
                    <a:lstStyle/>
                    <a:p>
                      <a:pPr algn="ctr"/>
                      <a:endParaRPr lang="en-US"/>
                    </a:p>
                  </a:txBody>
                  <a:tcPr anchor="ctr"/>
                </a:tc>
                <a:tc hMerge="1" vMerge="1">
                  <a:txBody>
                    <a:bodyPr/>
                    <a:lstStyle/>
                    <a:p>
                      <a:pPr algn="ctr"/>
                      <a:endParaRPr lang="en-US" dirty="0"/>
                    </a:p>
                  </a:txBody>
                  <a:tcPr anchor="ctr"/>
                </a:tc>
                <a:tc>
                  <a:txBody>
                    <a:bodyPr/>
                    <a:lstStyle/>
                    <a:p>
                      <a:pPr algn="ctr"/>
                      <a:r>
                        <a:rPr lang="en-US" sz="1200" dirty="0" smtClean="0"/>
                        <a:t>Positive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200" dirty="0" smtClean="0"/>
                        <a:t>Negative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370840">
                <a:tc rowSpan="2">
                  <a:txBody>
                    <a:bodyPr/>
                    <a:lstStyle/>
                    <a:p>
                      <a:pPr algn="ctr"/>
                      <a:r>
                        <a:rPr lang="en-US" sz="1200" dirty="0" smtClean="0"/>
                        <a:t>Target</a:t>
                      </a:r>
                      <a:endParaRPr lang="en-US" sz="1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t>Positive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200" dirty="0" smtClean="0"/>
                        <a:t>a</a:t>
                      </a:r>
                    </a:p>
                    <a:p>
                      <a:pPr algn="ctr"/>
                      <a:r>
                        <a:rPr lang="en-US" sz="1200" dirty="0" smtClean="0"/>
                        <a:t>(True Positive)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b</a:t>
                      </a:r>
                    </a:p>
                    <a:p>
                      <a:pPr algn="ctr"/>
                      <a:r>
                        <a:rPr lang="en-US" sz="1200" dirty="0" smtClean="0"/>
                        <a:t>(False Negative)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vMerge="1">
                  <a:txBody>
                    <a:bodyPr/>
                    <a:lstStyle/>
                    <a:p>
                      <a:endParaRPr lang="en-US" dirty="0"/>
                    </a:p>
                  </a:txBody>
                  <a:tcPr/>
                </a:tc>
                <a:tc>
                  <a:txBody>
                    <a:bodyPr/>
                    <a:lstStyle/>
                    <a:p>
                      <a:pPr algn="ctr"/>
                      <a:r>
                        <a:rPr lang="en-US" sz="1200" dirty="0" smtClean="0"/>
                        <a:t>Negative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200" dirty="0" smtClean="0"/>
                        <a:t>c</a:t>
                      </a:r>
                    </a:p>
                    <a:p>
                      <a:pPr algn="ctr"/>
                      <a:r>
                        <a:rPr lang="en-US" sz="1200" dirty="0" smtClean="0"/>
                        <a:t>(False Positive)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d</a:t>
                      </a:r>
                    </a:p>
                    <a:p>
                      <a:pPr algn="ctr"/>
                      <a:r>
                        <a:rPr lang="en-US" sz="1200" dirty="0" smtClean="0"/>
                        <a:t>(True Negative)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a:blip r:embed="rId2"/>
          <a:srcRect l="31250" t="32000" r="26875" b="28000"/>
          <a:stretch>
            <a:fillRect/>
          </a:stretch>
        </p:blipFill>
        <p:spPr bwMode="auto">
          <a:xfrm>
            <a:off x="4114800" y="3429000"/>
            <a:ext cx="4800600" cy="2866029"/>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l="40000" t="59000" r="40000" b="28000"/>
          <a:stretch>
            <a:fillRect/>
          </a:stretch>
        </p:blipFill>
        <p:spPr bwMode="auto">
          <a:xfrm>
            <a:off x="381000" y="4038600"/>
            <a:ext cx="3751385" cy="15240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Calculating Precision</a:t>
            </a:r>
            <a:endParaRPr lang="en-US" dirty="0">
              <a:solidFill>
                <a:srgbClr val="0070C0"/>
              </a:solidFill>
              <a:latin typeface="Palatino Linotype" pitchFamily="18" charset="0"/>
            </a:endParaRPr>
          </a:p>
        </p:txBody>
      </p:sp>
      <p:pic>
        <p:nvPicPr>
          <p:cNvPr id="1026" name="Picture 2"/>
          <p:cNvPicPr>
            <a:picLocks noGrp="1" noChangeAspect="1" noChangeArrowheads="1"/>
          </p:cNvPicPr>
          <p:nvPr>
            <p:ph sz="quarter" idx="1"/>
          </p:nvPr>
        </p:nvPicPr>
        <p:blipFill>
          <a:blip r:embed="rId2"/>
          <a:srcRect l="42958" t="48264" r="37250" b="38403"/>
          <a:stretch>
            <a:fillRect/>
          </a:stretch>
        </p:blipFill>
        <p:spPr bwMode="auto">
          <a:xfrm>
            <a:off x="685800" y="1447800"/>
            <a:ext cx="3981450" cy="1676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31250" t="33000" r="27500" b="26000"/>
          <a:stretch>
            <a:fillRect/>
          </a:stretch>
        </p:blipFill>
        <p:spPr bwMode="auto">
          <a:xfrm>
            <a:off x="3352800" y="2971800"/>
            <a:ext cx="5029200" cy="31242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Calculating Specificity</a:t>
            </a:r>
            <a:endParaRPr lang="en-US" dirty="0">
              <a:solidFill>
                <a:srgbClr val="0070C0"/>
              </a:solidFill>
              <a:latin typeface="Palatino Linotype" pitchFamily="18" charset="0"/>
            </a:endParaRPr>
          </a:p>
        </p:txBody>
      </p:sp>
      <p:pic>
        <p:nvPicPr>
          <p:cNvPr id="3074" name="Picture 2"/>
          <p:cNvPicPr>
            <a:picLocks noGrp="1" noChangeAspect="1" noChangeArrowheads="1"/>
          </p:cNvPicPr>
          <p:nvPr>
            <p:ph sz="quarter" idx="1"/>
          </p:nvPr>
        </p:nvPicPr>
        <p:blipFill>
          <a:blip r:embed="rId2"/>
          <a:srcRect l="31500" t="34931" r="26834" b="23403"/>
          <a:stretch>
            <a:fillRect/>
          </a:stretch>
        </p:blipFill>
        <p:spPr bwMode="auto">
          <a:xfrm>
            <a:off x="3550920" y="2895600"/>
            <a:ext cx="5135880" cy="3209925"/>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40000" t="48000" r="38750" b="40000"/>
          <a:stretch>
            <a:fillRect/>
          </a:stretch>
        </p:blipFill>
        <p:spPr bwMode="auto">
          <a:xfrm>
            <a:off x="457200" y="1447800"/>
            <a:ext cx="3238500" cy="1143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Crime Investigation</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524000"/>
            <a:ext cx="8686800" cy="4800600"/>
          </a:xfrm>
        </p:spPr>
        <p:txBody>
          <a:bodyPr/>
          <a:lstStyle/>
          <a:p>
            <a:pPr algn="just"/>
            <a:r>
              <a:rPr lang="en-US" sz="2000" dirty="0">
                <a:latin typeface="Palatino Linotype" pitchFamily="18" charset="0"/>
              </a:rPr>
              <a:t>A normative definition views crime as deviant behavior that violates prevailing norms – cultural standards prescribing how humans ought to behave normally</a:t>
            </a:r>
            <a:r>
              <a:rPr lang="en-US" sz="2000" dirty="0" smtClean="0">
                <a:latin typeface="Palatino Linotype" pitchFamily="18" charset="0"/>
              </a:rPr>
              <a:t>.</a:t>
            </a:r>
          </a:p>
          <a:p>
            <a:pPr algn="just"/>
            <a:r>
              <a:rPr lang="en-US" sz="2000" dirty="0" smtClean="0">
                <a:latin typeface="Palatino Linotype" pitchFamily="18" charset="0"/>
              </a:rPr>
              <a:t>A crime scene is any physical scene, anywhere that may provide potential evidence to an investigator. It may include a person’s body, any type of building, vehicles, and places in the open air or objects found at those locations. “Crime scene examination” therefore refers to an examination where forensic or scientific techniques are used to preserve and gather physical evidence of a crime.</a:t>
            </a:r>
          </a:p>
          <a:p>
            <a:pPr algn="just"/>
            <a:r>
              <a:rPr lang="en-US" sz="2000" dirty="0" smtClean="0">
                <a:latin typeface="Palatino Linotype" pitchFamily="18" charset="0"/>
              </a:rPr>
              <a:t>To </a:t>
            </a:r>
            <a:r>
              <a:rPr lang="en-US" sz="2000" dirty="0">
                <a:latin typeface="Palatino Linotype" pitchFamily="18" charset="0"/>
              </a:rPr>
              <a:t>answer all the questions as to determine how, when, where, how and why the crime has been committed is included in the process of crime investigation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Calculating Sensitivity or Recall</a:t>
            </a:r>
            <a:endParaRPr lang="en-US" dirty="0">
              <a:solidFill>
                <a:srgbClr val="0070C0"/>
              </a:solidFill>
              <a:latin typeface="Palatino Linotype" pitchFamily="18" charset="0"/>
            </a:endParaRPr>
          </a:p>
        </p:txBody>
      </p:sp>
      <p:pic>
        <p:nvPicPr>
          <p:cNvPr id="4098" name="Picture 2"/>
          <p:cNvPicPr>
            <a:picLocks noGrp="1" noChangeAspect="1" noChangeArrowheads="1"/>
          </p:cNvPicPr>
          <p:nvPr>
            <p:ph sz="quarter" idx="1"/>
          </p:nvPr>
        </p:nvPicPr>
        <p:blipFill>
          <a:blip r:embed="rId2"/>
          <a:srcRect l="31500" t="28264" r="27875" b="31736"/>
          <a:stretch>
            <a:fillRect/>
          </a:stretch>
        </p:blipFill>
        <p:spPr bwMode="auto">
          <a:xfrm>
            <a:off x="3429000" y="2895600"/>
            <a:ext cx="5410200" cy="332935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40000" t="27000" r="38750" b="60000"/>
          <a:stretch>
            <a:fillRect/>
          </a:stretch>
        </p:blipFill>
        <p:spPr bwMode="auto">
          <a:xfrm>
            <a:off x="228600" y="1447800"/>
            <a:ext cx="3657600" cy="1398494"/>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Implementation Code in R</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301752" y="1527048"/>
            <a:ext cx="8503920" cy="4797552"/>
          </a:xfrm>
        </p:spPr>
        <p:txBody>
          <a:bodyPr>
            <a:normAutofit fontScale="92500"/>
          </a:bodyPr>
          <a:lstStyle/>
          <a:p>
            <a:pPr>
              <a:buNone/>
            </a:pPr>
            <a:r>
              <a:rPr lang="en-US" dirty="0" smtClean="0"/>
              <a:t>#Changing the columns in required data type</a:t>
            </a:r>
          </a:p>
          <a:p>
            <a:pPr>
              <a:buNone/>
            </a:pPr>
            <a:r>
              <a:rPr lang="en-US" dirty="0" err="1" smtClean="0"/>
              <a:t>case$District</a:t>
            </a:r>
            <a:r>
              <a:rPr lang="en-US" dirty="0" smtClean="0"/>
              <a:t>&lt;-</a:t>
            </a:r>
            <a:r>
              <a:rPr lang="en-US" dirty="0" err="1" smtClean="0"/>
              <a:t>as.character</a:t>
            </a:r>
            <a:r>
              <a:rPr lang="en-US" dirty="0" smtClean="0"/>
              <a:t>(</a:t>
            </a:r>
            <a:r>
              <a:rPr lang="en-US" dirty="0" err="1" smtClean="0"/>
              <a:t>case$District</a:t>
            </a:r>
            <a:r>
              <a:rPr lang="en-US" dirty="0" smtClean="0"/>
              <a:t>)</a:t>
            </a:r>
          </a:p>
          <a:p>
            <a:pPr>
              <a:buNone/>
            </a:pPr>
            <a:r>
              <a:rPr lang="en-US" dirty="0" err="1" smtClean="0"/>
              <a:t>complaint$Name</a:t>
            </a:r>
            <a:r>
              <a:rPr lang="en-US" dirty="0" smtClean="0"/>
              <a:t>&lt;-</a:t>
            </a:r>
            <a:r>
              <a:rPr lang="en-US" dirty="0" err="1" smtClean="0"/>
              <a:t>as.character</a:t>
            </a:r>
            <a:r>
              <a:rPr lang="en-US" dirty="0" smtClean="0"/>
              <a:t>(</a:t>
            </a:r>
            <a:r>
              <a:rPr lang="en-US" dirty="0" err="1" smtClean="0"/>
              <a:t>complaint$Name</a:t>
            </a:r>
            <a:r>
              <a:rPr lang="en-US" dirty="0" smtClean="0"/>
              <a:t>)</a:t>
            </a:r>
          </a:p>
          <a:p>
            <a:pPr>
              <a:buNone/>
            </a:pPr>
            <a:r>
              <a:rPr lang="en-US" dirty="0" err="1" smtClean="0"/>
              <a:t>evidence$Whose</a:t>
            </a:r>
            <a:r>
              <a:rPr lang="en-US" dirty="0" smtClean="0"/>
              <a:t>&lt;-</a:t>
            </a:r>
            <a:r>
              <a:rPr lang="en-US" dirty="0" err="1" smtClean="0"/>
              <a:t>as.character</a:t>
            </a:r>
            <a:r>
              <a:rPr lang="en-US" dirty="0" smtClean="0"/>
              <a:t>(</a:t>
            </a:r>
            <a:r>
              <a:rPr lang="en-US" dirty="0" err="1" smtClean="0"/>
              <a:t>evidence$Whose</a:t>
            </a:r>
            <a:r>
              <a:rPr lang="en-US" dirty="0" smtClean="0"/>
              <a:t>)</a:t>
            </a:r>
          </a:p>
          <a:p>
            <a:pPr>
              <a:buNone/>
            </a:pPr>
            <a:r>
              <a:rPr lang="en-US" dirty="0" smtClean="0"/>
              <a:t> </a:t>
            </a:r>
          </a:p>
          <a:p>
            <a:pPr>
              <a:buNone/>
            </a:pPr>
            <a:r>
              <a:rPr lang="en-US" dirty="0" smtClean="0"/>
              <a:t>#Merging the tables</a:t>
            </a:r>
          </a:p>
          <a:p>
            <a:pPr>
              <a:buNone/>
            </a:pPr>
            <a:r>
              <a:rPr lang="en-US" dirty="0" smtClean="0"/>
              <a:t>library(</a:t>
            </a:r>
            <a:r>
              <a:rPr lang="en-US" dirty="0" err="1" smtClean="0"/>
              <a:t>dplyr</a:t>
            </a:r>
            <a:r>
              <a:rPr lang="en-US" dirty="0" smtClean="0"/>
              <a:t>)</a:t>
            </a:r>
          </a:p>
          <a:p>
            <a:pPr>
              <a:buNone/>
            </a:pPr>
            <a:r>
              <a:rPr lang="en-US" dirty="0" smtClean="0"/>
              <a:t>criminals1&lt;-merge(</a:t>
            </a:r>
            <a:r>
              <a:rPr lang="en-US" dirty="0" err="1" smtClean="0"/>
              <a:t>criminals,suspects,by</a:t>
            </a:r>
            <a:r>
              <a:rPr lang="en-US" dirty="0" smtClean="0"/>
              <a:t>="</a:t>
            </a:r>
            <a:r>
              <a:rPr lang="en-US" dirty="0" err="1" smtClean="0"/>
              <a:t>SuspectId",all</a:t>
            </a:r>
            <a:r>
              <a:rPr lang="en-US" dirty="0" smtClean="0"/>
              <a:t>=T)</a:t>
            </a:r>
          </a:p>
          <a:p>
            <a:pPr>
              <a:buNone/>
            </a:pPr>
            <a:r>
              <a:rPr lang="en-US" dirty="0" smtClean="0"/>
              <a:t>evidence1&lt;-merge(</a:t>
            </a:r>
            <a:r>
              <a:rPr lang="en-US" dirty="0" err="1" smtClean="0"/>
              <a:t>evidence,reports,by</a:t>
            </a:r>
            <a:r>
              <a:rPr lang="en-US" dirty="0" smtClean="0"/>
              <a:t>="</a:t>
            </a:r>
            <a:r>
              <a:rPr lang="en-US" dirty="0" err="1" smtClean="0"/>
              <a:t>ReportId",all</a:t>
            </a:r>
            <a:r>
              <a:rPr lang="en-US" dirty="0" smtClean="0"/>
              <a:t>=T)</a:t>
            </a:r>
          </a:p>
          <a:p>
            <a:pPr>
              <a:buNone/>
            </a:pPr>
            <a:endParaRPr lang="en-US" dirty="0" smtClean="0"/>
          </a:p>
          <a:p>
            <a:pPr>
              <a:buNone/>
            </a:pPr>
            <a:endParaRPr lang="en-US" dirty="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dirty="0" smtClean="0"/>
              <a:t># Checking the correlation between the variables</a:t>
            </a:r>
          </a:p>
          <a:p>
            <a:pPr>
              <a:buNone/>
            </a:pPr>
            <a:r>
              <a:rPr lang="en-US" dirty="0" smtClean="0"/>
              <a:t>table(case1$Offense,case1$RegisteredYear)</a:t>
            </a:r>
          </a:p>
          <a:p>
            <a:pPr>
              <a:buNone/>
            </a:pPr>
            <a:r>
              <a:rPr lang="en-US" dirty="0" smtClean="0"/>
              <a:t>table(case1$Offense,case1$CaseState)</a:t>
            </a:r>
          </a:p>
          <a:p>
            <a:pPr>
              <a:buNone/>
            </a:pPr>
            <a:endParaRPr lang="en-US" dirty="0" smtClean="0"/>
          </a:p>
          <a:p>
            <a:pPr>
              <a:buNone/>
            </a:pPr>
            <a:r>
              <a:rPr lang="en-US" dirty="0" smtClean="0"/>
              <a:t># Calculating the Bayesian Probability of offense</a:t>
            </a:r>
          </a:p>
          <a:p>
            <a:pPr>
              <a:buNone/>
            </a:pPr>
            <a:r>
              <a:rPr lang="en-US" dirty="0" smtClean="0"/>
              <a:t>library(e1071)</a:t>
            </a:r>
          </a:p>
          <a:p>
            <a:pPr>
              <a:buNone/>
            </a:pPr>
            <a:r>
              <a:rPr lang="en-US" dirty="0" smtClean="0"/>
              <a:t>fit&lt;-</a:t>
            </a:r>
            <a:r>
              <a:rPr lang="en-US" dirty="0" err="1" smtClean="0"/>
              <a:t>naiveBayes</a:t>
            </a:r>
            <a:r>
              <a:rPr lang="en-US" dirty="0" smtClean="0"/>
              <a:t>(Offense~., data=case1)</a:t>
            </a:r>
          </a:p>
          <a:p>
            <a:pPr>
              <a:buNone/>
            </a:pPr>
            <a:r>
              <a:rPr lang="en-US" dirty="0" err="1" smtClean="0"/>
              <a:t>pred</a:t>
            </a:r>
            <a:r>
              <a:rPr lang="en-US" dirty="0" smtClean="0"/>
              <a:t>&lt;-predict(</a:t>
            </a:r>
            <a:r>
              <a:rPr lang="en-US" dirty="0" err="1" smtClean="0"/>
              <a:t>fit,newdata</a:t>
            </a:r>
            <a:r>
              <a:rPr lang="en-US" dirty="0" smtClean="0"/>
              <a:t>[-c(11)],type="class")</a:t>
            </a:r>
          </a:p>
          <a:p>
            <a:pPr>
              <a:buNone/>
            </a:pPr>
            <a:endParaRPr lang="en-US" dirty="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lgn="just">
              <a:buNone/>
            </a:pPr>
            <a:r>
              <a:rPr lang="en-US" dirty="0" smtClean="0"/>
              <a:t># Calculating Measures</a:t>
            </a:r>
          </a:p>
          <a:p>
            <a:pPr algn="just">
              <a:buNone/>
            </a:pPr>
            <a:r>
              <a:rPr lang="en-US" dirty="0" smtClean="0"/>
              <a:t>library(caret)</a:t>
            </a:r>
          </a:p>
          <a:p>
            <a:pPr algn="just">
              <a:buNone/>
            </a:pPr>
            <a:r>
              <a:rPr lang="en-US" dirty="0" err="1" smtClean="0"/>
              <a:t>confusionMatrix</a:t>
            </a:r>
            <a:r>
              <a:rPr lang="en-US" dirty="0" smtClean="0"/>
              <a:t>(</a:t>
            </a:r>
            <a:r>
              <a:rPr lang="en-US" dirty="0" err="1" smtClean="0"/>
              <a:t>pred,actual,mode</a:t>
            </a:r>
            <a:r>
              <a:rPr lang="en-US" dirty="0" smtClean="0"/>
              <a:t>="everything")</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Implementation Code in MATLAB</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p:txBody>
          <a:bodyPr>
            <a:normAutofit fontScale="77500" lnSpcReduction="20000"/>
          </a:bodyPr>
          <a:lstStyle/>
          <a:p>
            <a:pPr marL="0" indent="0" algn="just">
              <a:buNone/>
            </a:pPr>
            <a:r>
              <a:rPr lang="en-US" dirty="0" smtClean="0"/>
              <a:t>% Adding names to table columns</a:t>
            </a:r>
          </a:p>
          <a:p>
            <a:pPr marL="0" indent="0" algn="just">
              <a:buNone/>
            </a:pPr>
            <a:r>
              <a:rPr lang="en-US" dirty="0" smtClean="0"/>
              <a:t>case1=dataset({case1 '</a:t>
            </a:r>
            <a:r>
              <a:rPr lang="en-US" dirty="0" err="1" smtClean="0"/>
              <a:t>CaseId</a:t>
            </a:r>
            <a:r>
              <a:rPr lang="en-US" dirty="0" smtClean="0"/>
              <a:t>', '</a:t>
            </a:r>
            <a:r>
              <a:rPr lang="en-US" dirty="0" err="1" smtClean="0"/>
              <a:t>CaseRegisteredYear</a:t>
            </a:r>
            <a:r>
              <a:rPr lang="en-US" dirty="0" smtClean="0"/>
              <a:t>', '</a:t>
            </a:r>
            <a:r>
              <a:rPr lang="en-US" dirty="0" err="1" smtClean="0"/>
              <a:t>CaseRegisteredMonth</a:t>
            </a:r>
            <a:r>
              <a:rPr lang="en-US" dirty="0" smtClean="0"/>
              <a:t>', '</a:t>
            </a:r>
            <a:r>
              <a:rPr lang="en-US" dirty="0" err="1" smtClean="0"/>
              <a:t>CaseRegisteredDate</a:t>
            </a:r>
            <a:r>
              <a:rPr lang="en-US" dirty="0" smtClean="0"/>
              <a:t>', '</a:t>
            </a:r>
            <a:r>
              <a:rPr lang="en-US" dirty="0" err="1" smtClean="0"/>
              <a:t>CaseActualYear</a:t>
            </a:r>
            <a:r>
              <a:rPr lang="en-US" dirty="0" smtClean="0"/>
              <a:t>', '</a:t>
            </a:r>
            <a:r>
              <a:rPr lang="en-US" dirty="0" err="1" smtClean="0"/>
              <a:t>CaseSolvedYear</a:t>
            </a:r>
            <a:r>
              <a:rPr lang="en-US" dirty="0" smtClean="0"/>
              <a:t>', '</a:t>
            </a:r>
            <a:r>
              <a:rPr lang="en-US" dirty="0" err="1" smtClean="0"/>
              <a:t>CaseCountry</a:t>
            </a:r>
            <a:r>
              <a:rPr lang="en-US" dirty="0" smtClean="0"/>
              <a:t>', '</a:t>
            </a:r>
            <a:r>
              <a:rPr lang="en-US" dirty="0" err="1" smtClean="0"/>
              <a:t>CaseState</a:t>
            </a:r>
            <a:r>
              <a:rPr lang="en-US" dirty="0" smtClean="0"/>
              <a:t>', '</a:t>
            </a:r>
            <a:r>
              <a:rPr lang="en-US" dirty="0" err="1" smtClean="0"/>
              <a:t>CaseCity</a:t>
            </a:r>
            <a:r>
              <a:rPr lang="en-US" dirty="0" smtClean="0"/>
              <a:t>', 'Offense'});</a:t>
            </a:r>
          </a:p>
          <a:p>
            <a:pPr marL="0" indent="0" algn="just">
              <a:buNone/>
            </a:pPr>
            <a:r>
              <a:rPr lang="en-US" dirty="0" smtClean="0"/>
              <a:t>policestation1=dataset({policestation1 '</a:t>
            </a:r>
            <a:r>
              <a:rPr lang="en-US" dirty="0" err="1" smtClean="0"/>
              <a:t>PoliceStationId</a:t>
            </a:r>
            <a:r>
              <a:rPr lang="en-US" dirty="0" smtClean="0"/>
              <a:t>', '</a:t>
            </a:r>
            <a:r>
              <a:rPr lang="en-US" dirty="0" err="1" smtClean="0"/>
              <a:t>CaseId</a:t>
            </a:r>
            <a:r>
              <a:rPr lang="en-US" dirty="0" smtClean="0"/>
              <a:t>', '</a:t>
            </a:r>
            <a:r>
              <a:rPr lang="en-US" dirty="0" err="1" smtClean="0"/>
              <a:t>PoliceStationCountry</a:t>
            </a:r>
            <a:r>
              <a:rPr lang="en-US" dirty="0" smtClean="0"/>
              <a:t>', '</a:t>
            </a:r>
            <a:r>
              <a:rPr lang="en-US" dirty="0" err="1" smtClean="0"/>
              <a:t>PoliceStationState</a:t>
            </a:r>
            <a:r>
              <a:rPr lang="en-US" dirty="0" smtClean="0"/>
              <a:t>', '</a:t>
            </a:r>
            <a:r>
              <a:rPr lang="en-US" dirty="0" err="1" smtClean="0"/>
              <a:t>PoliceStationCity</a:t>
            </a:r>
            <a:r>
              <a:rPr lang="en-US" dirty="0" smtClean="0"/>
              <a:t>'});</a:t>
            </a:r>
          </a:p>
          <a:p>
            <a:pPr marL="0" indent="0">
              <a:buNone/>
            </a:pPr>
            <a:endParaRPr lang="en-US" dirty="0" smtClean="0"/>
          </a:p>
          <a:p>
            <a:pPr marL="0" indent="0" algn="just">
              <a:buNone/>
            </a:pPr>
            <a:r>
              <a:rPr lang="en-US" dirty="0" smtClean="0"/>
              <a:t>%Merging the tables and exclude extra columns</a:t>
            </a:r>
          </a:p>
          <a:p>
            <a:pPr marL="0" indent="0" algn="just">
              <a:buNone/>
            </a:pPr>
            <a:r>
              <a:rPr lang="en-US" dirty="0" smtClean="0"/>
              <a:t>criminal2=join(criminal1,suspect1,'Keys','SuspectId');</a:t>
            </a:r>
          </a:p>
          <a:p>
            <a:pPr marL="0" indent="0" algn="just">
              <a:buNone/>
            </a:pPr>
            <a:r>
              <a:rPr lang="en-US" dirty="0" smtClean="0"/>
              <a:t>criminal2=join(criminal2,victim1,'LeftKeys','victimId','RightKeys','VictimId');</a:t>
            </a:r>
          </a:p>
          <a:p>
            <a:pPr>
              <a:buNone/>
            </a:pPr>
            <a:r>
              <a:rPr lang="en-US" dirty="0" smtClean="0"/>
              <a:t>case2(:,[12,17,26])=[];</a:t>
            </a:r>
          </a:p>
          <a:p>
            <a:pPr>
              <a:buNone/>
            </a:pPr>
            <a:r>
              <a:rPr lang="en-US" dirty="0" smtClean="0"/>
              <a:t>evidence2(:,[5,6])=[];</a:t>
            </a:r>
          </a:p>
          <a:p>
            <a:pPr marL="0" indent="0">
              <a:buNone/>
            </a:pPr>
            <a:endParaRPr lang="en-US"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a:bodyPr>
          <a:lstStyle/>
          <a:p>
            <a:pPr marL="0" indent="0">
              <a:buNone/>
            </a:pPr>
            <a:r>
              <a:rPr lang="en-US" dirty="0" smtClean="0"/>
              <a:t>% Missing Value Treatment</a:t>
            </a:r>
          </a:p>
          <a:p>
            <a:pPr marL="0" indent="0">
              <a:buNone/>
            </a:pPr>
            <a:r>
              <a:rPr lang="en-US" dirty="0" smtClean="0"/>
              <a:t>case2.ComplaintYear(</a:t>
            </a:r>
            <a:r>
              <a:rPr lang="en-US" dirty="0" err="1" smtClean="0"/>
              <a:t>isnan</a:t>
            </a:r>
            <a:r>
              <a:rPr lang="en-US" dirty="0" smtClean="0"/>
              <a:t>(case2.ComplaintYear))=2013;</a:t>
            </a:r>
          </a:p>
          <a:p>
            <a:pPr marL="0" indent="0">
              <a:buNone/>
            </a:pPr>
            <a:r>
              <a:rPr lang="en-US" dirty="0" smtClean="0"/>
              <a:t>case2.ComplaintGender(</a:t>
            </a:r>
            <a:r>
              <a:rPr lang="en-US" dirty="0" err="1" smtClean="0"/>
              <a:t>isnan</a:t>
            </a:r>
            <a:r>
              <a:rPr lang="en-US" dirty="0" smtClean="0"/>
              <a:t>(case2.ComplaintGender))=2;</a:t>
            </a:r>
          </a:p>
          <a:p>
            <a:pPr marL="0" indent="0">
              <a:buNone/>
            </a:pPr>
            <a:r>
              <a:rPr lang="en-US" dirty="0" smtClean="0"/>
              <a:t>case2.ComplaintDominantHand(</a:t>
            </a:r>
            <a:r>
              <a:rPr lang="en-US" dirty="0" err="1" smtClean="0"/>
              <a:t>isnan</a:t>
            </a:r>
            <a:r>
              <a:rPr lang="en-US" dirty="0" smtClean="0"/>
              <a:t>(case2.ComplaintDominantHand))=2;</a:t>
            </a:r>
          </a:p>
          <a:p>
            <a:pPr marL="0" indent="0">
              <a:buNone/>
            </a:pPr>
            <a:endParaRPr lang="en-US" dirty="0" smtClean="0"/>
          </a:p>
          <a:p>
            <a:pPr marL="0" indent="0">
              <a:buNone/>
            </a:pPr>
            <a:r>
              <a:rPr lang="en-US" dirty="0" smtClean="0"/>
              <a:t>% Checking the correlation between the variables</a:t>
            </a:r>
          </a:p>
          <a:p>
            <a:pPr marL="0" indent="0">
              <a:buNone/>
            </a:pPr>
            <a:r>
              <a:rPr lang="en-US" dirty="0" err="1" smtClean="0"/>
              <a:t>confusionmat</a:t>
            </a:r>
            <a:r>
              <a:rPr lang="en-US" dirty="0" smtClean="0"/>
              <a:t>(case2.Offense,case2.CaseRegisteredYear);</a:t>
            </a:r>
          </a:p>
          <a:p>
            <a:pPr marL="0" indent="0">
              <a:buNone/>
            </a:pPr>
            <a:r>
              <a:rPr lang="en-US" dirty="0" err="1" smtClean="0"/>
              <a:t>confusionmat</a:t>
            </a:r>
            <a:r>
              <a:rPr lang="en-US" dirty="0" smtClean="0"/>
              <a:t>(case2.Offense,case2.CaseState);</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47500" lnSpcReduction="20000"/>
          </a:bodyPr>
          <a:lstStyle/>
          <a:p>
            <a:pPr marL="0" indent="0">
              <a:buNone/>
            </a:pPr>
            <a:r>
              <a:rPr lang="en-US" sz="3400" dirty="0" smtClean="0"/>
              <a:t>% Calculating the Bayesian Probability of offense</a:t>
            </a:r>
          </a:p>
          <a:p>
            <a:pPr marL="0" indent="0">
              <a:buNone/>
            </a:pPr>
            <a:r>
              <a:rPr lang="en-US" sz="3400" dirty="0" smtClean="0"/>
              <a:t>fit=NaiveBayes.fit(double(case2(:,[1:9,11:53])), case2.Offense,'Distribution', '</a:t>
            </a:r>
            <a:r>
              <a:rPr lang="en-US" sz="3400" dirty="0" err="1" smtClean="0"/>
              <a:t>mn</a:t>
            </a:r>
            <a:r>
              <a:rPr lang="en-US" sz="3400" dirty="0" smtClean="0"/>
              <a:t>');</a:t>
            </a:r>
          </a:p>
          <a:p>
            <a:pPr marL="0" indent="0">
              <a:buNone/>
            </a:pPr>
            <a:r>
              <a:rPr lang="en-US" sz="3400" dirty="0" smtClean="0"/>
              <a:t> </a:t>
            </a:r>
          </a:p>
          <a:p>
            <a:pPr marL="0" indent="0">
              <a:buNone/>
            </a:pPr>
            <a:r>
              <a:rPr lang="en-US" sz="3400" dirty="0" smtClean="0"/>
              <a:t>%Creating new Dataset</a:t>
            </a:r>
          </a:p>
          <a:p>
            <a:pPr marL="0" indent="0">
              <a:buNone/>
            </a:pPr>
            <a:r>
              <a:rPr lang="en-US" sz="3400" dirty="0" smtClean="0"/>
              <a:t>newdata1=[2011,11,4,2011,2011,1,1,3,1,1,1,1,1,1,3,1,1,2,1,2,1,0,1,1,3,1,1,3,2,2011,34,1,1,4,2,6,0,2,2012,4,2,1,1,3,2,1,1,2012,2];</a:t>
            </a:r>
          </a:p>
          <a:p>
            <a:pPr marL="0" indent="0">
              <a:buNone/>
            </a:pPr>
            <a:r>
              <a:rPr lang="en-US" sz="3400" dirty="0" smtClean="0"/>
              <a:t>newdata1=dataset({newdata1  'CaseRegisteredYear','CaseRegisteredMonth','CaseRegisteredDate','CaseActualYear','CaseSolvedYear','CaseCountry','CaseState','CaseCity','CriminalStatus','SuspectGender','SuspectDominantHand','SuspectRationshipWithVictim','SuspectCountry','SuspectState','SuspectCity','SuspectOccupation','SuspectArrestedFrom','VictimGender','VictimDominantHand','VictimChildren','VictimMaritialStatus','VictimSiblings','VictimRankInSibling','VictimMotherStatus','VictimFatherStatus','VictimCountry','VictimState','VictimCity','VictimOccupation','ComplaintYear','ComplaintAge','ComplaintGender','ComplaintDominantHand','ComplaintRelationWithVictim','ComplaintOccupation','EvidenceType','ReportDate','ReportMonth','ReportYear','ReportType','ReportResults','PoliceStationCountry','PoliceStationState','PoliceStationCity','WeaponType','MainWeapon','WitnessGender','WitnessYear','EyeWitness'});</a:t>
            </a:r>
          </a:p>
          <a:p>
            <a:pPr marL="0" indent="0">
              <a:buNone/>
            </a:pPr>
            <a:r>
              <a:rPr lang="en-US" sz="3400" dirty="0" smtClean="0"/>
              <a:t>actual1=(1);</a:t>
            </a:r>
          </a:p>
          <a:p>
            <a:pPr marL="0" indent="0">
              <a:buNone/>
            </a:pPr>
            <a:endParaRPr lang="en-US" sz="3400" dirty="0" smtClean="0"/>
          </a:p>
          <a:p>
            <a:pPr marL="0" indent="0">
              <a:buNone/>
            </a:pPr>
            <a:r>
              <a:rPr lang="en-US" sz="3400" dirty="0" smtClean="0"/>
              <a:t>prediction=predict(</a:t>
            </a:r>
            <a:r>
              <a:rPr lang="en-US" sz="3400" dirty="0" err="1" smtClean="0"/>
              <a:t>fit,double</a:t>
            </a:r>
            <a:r>
              <a:rPr lang="en-US" sz="3400" dirty="0" smtClean="0"/>
              <a:t>(</a:t>
            </a:r>
            <a:r>
              <a:rPr lang="en-US" sz="3400" dirty="0" err="1" smtClean="0"/>
              <a:t>newdata</a:t>
            </a:r>
            <a:r>
              <a:rPr lang="en-US" sz="3400" dirty="0" smtClean="0"/>
              <a:t>));</a:t>
            </a:r>
            <a:endParaRPr lang="en-US" sz="3400"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lnSpcReduction="10000"/>
          </a:bodyPr>
          <a:lstStyle/>
          <a:p>
            <a:pPr marL="0" indent="0">
              <a:buNone/>
            </a:pPr>
            <a:r>
              <a:rPr lang="en-US" dirty="0" smtClean="0"/>
              <a:t>% Calculating Measures</a:t>
            </a:r>
          </a:p>
          <a:p>
            <a:pPr marL="0" indent="0">
              <a:buNone/>
            </a:pPr>
            <a:r>
              <a:rPr lang="en-US" dirty="0" smtClean="0"/>
              <a:t>cm=</a:t>
            </a:r>
            <a:r>
              <a:rPr lang="en-US" dirty="0" err="1" smtClean="0"/>
              <a:t>confusionmat</a:t>
            </a:r>
            <a:r>
              <a:rPr lang="en-US" dirty="0" smtClean="0"/>
              <a:t>(</a:t>
            </a:r>
            <a:r>
              <a:rPr lang="en-US" dirty="0" err="1" smtClean="0"/>
              <a:t>prediction,double</a:t>
            </a:r>
            <a:r>
              <a:rPr lang="en-US" dirty="0" smtClean="0"/>
              <a:t>(case2(1:10,10)));</a:t>
            </a:r>
          </a:p>
          <a:p>
            <a:pPr marL="0" indent="0">
              <a:buNone/>
            </a:pPr>
            <a:r>
              <a:rPr lang="en-US" dirty="0" smtClean="0"/>
              <a:t>n=sum(sum(cm)); </a:t>
            </a:r>
            <a:r>
              <a:rPr lang="en-US" dirty="0" err="1" smtClean="0"/>
              <a:t>diag</a:t>
            </a:r>
            <a:r>
              <a:rPr lang="en-US" dirty="0" smtClean="0"/>
              <a:t>=</a:t>
            </a:r>
            <a:r>
              <a:rPr lang="en-US" dirty="0" err="1" smtClean="0"/>
              <a:t>diag</a:t>
            </a:r>
            <a:r>
              <a:rPr lang="en-US" dirty="0" smtClean="0"/>
              <a:t>(cm); accuracy=sum(</a:t>
            </a:r>
            <a:r>
              <a:rPr lang="en-US" dirty="0" err="1" smtClean="0"/>
              <a:t>diag</a:t>
            </a:r>
            <a:r>
              <a:rPr lang="en-US" dirty="0" smtClean="0"/>
              <a:t>)/n;</a:t>
            </a:r>
          </a:p>
          <a:p>
            <a:pPr marL="0" indent="0">
              <a:buNone/>
            </a:pPr>
            <a:r>
              <a:rPr lang="en-US" dirty="0" smtClean="0"/>
              <a:t>precision=</a:t>
            </a:r>
            <a:r>
              <a:rPr lang="en-US" dirty="0" err="1" smtClean="0"/>
              <a:t>diag</a:t>
            </a:r>
            <a:r>
              <a:rPr lang="en-US" dirty="0" smtClean="0"/>
              <a:t>/</a:t>
            </a:r>
            <a:r>
              <a:rPr lang="en-US" dirty="0" err="1" smtClean="0"/>
              <a:t>rowSums</a:t>
            </a:r>
            <a:r>
              <a:rPr lang="en-US" dirty="0" smtClean="0"/>
              <a:t>(cm);</a:t>
            </a:r>
          </a:p>
          <a:p>
            <a:pPr marL="0" indent="0">
              <a:buNone/>
            </a:pPr>
            <a:r>
              <a:rPr lang="en-US" dirty="0" smtClean="0"/>
              <a:t>precision(</a:t>
            </a:r>
            <a:r>
              <a:rPr lang="en-US" dirty="0" err="1" smtClean="0"/>
              <a:t>isnan</a:t>
            </a:r>
            <a:r>
              <a:rPr lang="en-US" dirty="0" smtClean="0"/>
              <a:t>(precision))=0;</a:t>
            </a:r>
          </a:p>
          <a:p>
            <a:pPr marL="0" indent="0">
              <a:buNone/>
            </a:pPr>
            <a:r>
              <a:rPr lang="en-US" dirty="0" smtClean="0"/>
              <a:t>recall=</a:t>
            </a:r>
            <a:r>
              <a:rPr lang="en-US" dirty="0" err="1" smtClean="0"/>
              <a:t>diag</a:t>
            </a:r>
            <a:r>
              <a:rPr lang="en-US" dirty="0" smtClean="0"/>
              <a:t>/</a:t>
            </a:r>
            <a:r>
              <a:rPr lang="en-US" dirty="0" err="1" smtClean="0"/>
              <a:t>colSums</a:t>
            </a:r>
            <a:r>
              <a:rPr lang="en-US" dirty="0" smtClean="0"/>
              <a:t>(cm);  </a:t>
            </a:r>
          </a:p>
          <a:p>
            <a:pPr marL="0" indent="0">
              <a:buNone/>
            </a:pPr>
            <a:r>
              <a:rPr lang="en-US" dirty="0" smtClean="0"/>
              <a:t>recall(</a:t>
            </a:r>
            <a:r>
              <a:rPr lang="en-US" dirty="0" err="1" smtClean="0"/>
              <a:t>isnan</a:t>
            </a:r>
            <a:r>
              <a:rPr lang="en-US" dirty="0" smtClean="0"/>
              <a:t>(recall))=0;</a:t>
            </a:r>
          </a:p>
          <a:p>
            <a:pPr marL="0" indent="0">
              <a:buNone/>
            </a:pPr>
            <a:r>
              <a:rPr lang="en-US" dirty="0" smtClean="0"/>
              <a:t>specificity=(sum(</a:t>
            </a:r>
            <a:r>
              <a:rPr lang="en-US" dirty="0" err="1" smtClean="0"/>
              <a:t>diag</a:t>
            </a:r>
            <a:r>
              <a:rPr lang="en-US" dirty="0" smtClean="0"/>
              <a:t>)-</a:t>
            </a:r>
            <a:r>
              <a:rPr lang="en-US" dirty="0" err="1" smtClean="0"/>
              <a:t>diag</a:t>
            </a:r>
            <a:r>
              <a:rPr lang="en-US" dirty="0" smtClean="0"/>
              <a:t>)/((sum(</a:t>
            </a:r>
            <a:r>
              <a:rPr lang="en-US" dirty="0" err="1" smtClean="0"/>
              <a:t>diag</a:t>
            </a:r>
            <a:r>
              <a:rPr lang="en-US" dirty="0" smtClean="0"/>
              <a:t>)-</a:t>
            </a:r>
            <a:r>
              <a:rPr lang="en-US" dirty="0" err="1" smtClean="0"/>
              <a:t>diag</a:t>
            </a:r>
            <a:r>
              <a:rPr lang="en-US" dirty="0" smtClean="0"/>
              <a:t>)+(</a:t>
            </a:r>
            <a:r>
              <a:rPr lang="en-US" dirty="0" err="1" smtClean="0"/>
              <a:t>rowSums</a:t>
            </a:r>
            <a:r>
              <a:rPr lang="en-US" dirty="0" smtClean="0"/>
              <a:t>(cm)-</a:t>
            </a:r>
            <a:r>
              <a:rPr lang="en-US" dirty="0" err="1" smtClean="0"/>
              <a:t>diag</a:t>
            </a:r>
            <a:r>
              <a:rPr lang="en-US" dirty="0" smtClean="0"/>
              <a:t>));</a:t>
            </a:r>
          </a:p>
          <a:p>
            <a:pPr>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Conclusion</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301752" y="1527048"/>
            <a:ext cx="8613648" cy="4797552"/>
          </a:xfrm>
        </p:spPr>
        <p:txBody>
          <a:bodyPr>
            <a:normAutofit fontScale="70000" lnSpcReduction="20000"/>
          </a:bodyPr>
          <a:lstStyle/>
          <a:p>
            <a:pPr algn="just"/>
            <a:r>
              <a:rPr lang="en-US" dirty="0" smtClean="0"/>
              <a:t>All the perspective of current system using in investigating the crime are studied</a:t>
            </a:r>
          </a:p>
          <a:p>
            <a:pPr algn="just"/>
            <a:r>
              <a:rPr lang="en-US" dirty="0" smtClean="0"/>
              <a:t>A plot is thought for a new system depending upon the latest technology.</a:t>
            </a:r>
          </a:p>
          <a:p>
            <a:pPr algn="just"/>
            <a:r>
              <a:rPr lang="en-US" dirty="0" smtClean="0"/>
              <a:t>The proposed system can be used in replacement of current system giving better results. It also lessens the investigator’s burden and helps him to identify the actual offense and even the actual culprit of the criminal activity.</a:t>
            </a:r>
          </a:p>
          <a:p>
            <a:pPr algn="just"/>
            <a:r>
              <a:rPr lang="en-US" dirty="0" smtClean="0"/>
              <a:t>For this purpose, the new approach of machine learning and conditional probability is used which can be done using Bayes’ Theorem.</a:t>
            </a:r>
          </a:p>
          <a:p>
            <a:pPr algn="just"/>
            <a:r>
              <a:rPr lang="en-US" dirty="0" smtClean="0"/>
              <a:t>For making statistical work easy and effective, R and MATLAB are chosen as workbenches. </a:t>
            </a:r>
          </a:p>
          <a:p>
            <a:pPr algn="just"/>
            <a:r>
              <a:rPr lang="en-US" dirty="0" smtClean="0"/>
              <a:t>After plotting everything, feasibility study has been done.</a:t>
            </a:r>
          </a:p>
          <a:p>
            <a:pPr algn="just"/>
            <a:r>
              <a:rPr lang="en-US" dirty="0" smtClean="0"/>
              <a:t>Data is collected, imported in R and MATLAB, preprocessing is done and then chosen algorithm is applied.</a:t>
            </a:r>
          </a:p>
          <a:p>
            <a:pPr algn="just"/>
            <a:r>
              <a:rPr lang="en-US" dirty="0" smtClean="0"/>
              <a:t>For judging the performance, accuracy, precision, specificity and sensitivity are calculated and plotted. </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0070C0"/>
                </a:solidFill>
                <a:latin typeface="Palatino Linotype" pitchFamily="18" charset="0"/>
              </a:rPr>
              <a:t>Suggestions For Further Study Or Further Improvement</a:t>
            </a:r>
            <a:endParaRPr lang="en-US" sz="2000" dirty="0">
              <a:solidFill>
                <a:srgbClr val="0070C0"/>
              </a:solidFill>
              <a:latin typeface="Palatino Linotype" pitchFamily="18" charset="0"/>
            </a:endParaRPr>
          </a:p>
        </p:txBody>
      </p:sp>
      <p:sp>
        <p:nvSpPr>
          <p:cNvPr id="3" name="Content Placeholder 2"/>
          <p:cNvSpPr>
            <a:spLocks noGrp="1"/>
          </p:cNvSpPr>
          <p:nvPr>
            <p:ph sz="quarter" idx="1"/>
          </p:nvPr>
        </p:nvSpPr>
        <p:spPr/>
        <p:txBody>
          <a:bodyPr>
            <a:normAutofit fontScale="92500"/>
          </a:bodyPr>
          <a:lstStyle/>
          <a:p>
            <a:pPr lvl="0"/>
            <a:r>
              <a:rPr lang="en-US" dirty="0" smtClean="0"/>
              <a:t>The algorithm can further be test on other statistical platform such as Julia.</a:t>
            </a:r>
          </a:p>
          <a:p>
            <a:pPr lvl="0"/>
            <a:r>
              <a:rPr lang="en-US" dirty="0" smtClean="0"/>
              <a:t>The data is collected manually in proposed system. Image processing can be introduced in the system as to collect data by system itself. </a:t>
            </a:r>
          </a:p>
          <a:p>
            <a:pPr lvl="0"/>
            <a:r>
              <a:rPr lang="en-US" dirty="0" smtClean="0"/>
              <a:t>The collected data can be stored in any form whether structured or unstructured using the Big Data technology such as Hadoop ecosystem.</a:t>
            </a:r>
          </a:p>
          <a:p>
            <a:pPr lvl="0"/>
            <a:r>
              <a:rPr lang="en-US" dirty="0" smtClean="0"/>
              <a:t>The system can be further made as an expert system which can also give reply against the random questions asked by the user about the crime investigations.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84238"/>
          </a:xfrm>
        </p:spPr>
        <p:txBody>
          <a:bodyPr/>
          <a:lstStyle/>
          <a:p>
            <a:r>
              <a:rPr lang="en-US" dirty="0" smtClean="0">
                <a:solidFill>
                  <a:srgbClr val="0070C0"/>
                </a:solidFill>
                <a:latin typeface="Palatino Linotype" pitchFamily="18" charset="0"/>
              </a:rPr>
              <a:t>Bayes’ Theorem</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524000"/>
            <a:ext cx="8686800" cy="4800600"/>
          </a:xfrm>
        </p:spPr>
        <p:txBody>
          <a:bodyPr>
            <a:normAutofit fontScale="92500" lnSpcReduction="20000"/>
          </a:bodyPr>
          <a:lstStyle/>
          <a:p>
            <a:pPr marL="1588" indent="-1588" algn="just">
              <a:buNone/>
            </a:pPr>
            <a:r>
              <a:rPr lang="en-US" sz="2000" dirty="0" smtClean="0">
                <a:latin typeface="Palatino Linotype" pitchFamily="18" charset="0"/>
              </a:rPr>
              <a:t>		Let’s </a:t>
            </a:r>
            <a:r>
              <a:rPr lang="en-US" sz="2000" dirty="0">
                <a:latin typeface="Palatino Linotype" pitchFamily="18" charset="0"/>
              </a:rPr>
              <a:t>consider that event B has occurred, the interested domain would be narrowed down to consider only those things which are inside the circle of B. </a:t>
            </a:r>
            <a:r>
              <a:rPr lang="en-US" sz="2000" dirty="0" smtClean="0">
                <a:latin typeface="Palatino Linotype" pitchFamily="18" charset="0"/>
              </a:rPr>
              <a:t>Now </a:t>
            </a:r>
            <a:r>
              <a:rPr lang="en-US" sz="2000" dirty="0">
                <a:latin typeface="Palatino Linotype" pitchFamily="18" charset="0"/>
              </a:rPr>
              <a:t>let’s consider that A occurs. We will now consider only that part in A which are related to B, which is given by B∩A. In such situation, conditional probability is given as the joint probability of events B and A as both events have occurred simultaneously.</a:t>
            </a:r>
          </a:p>
          <a:p>
            <a:pPr marL="1588" indent="-1588" algn="just">
              <a:buNone/>
            </a:pPr>
            <a:r>
              <a:rPr lang="en-US" sz="2000" dirty="0" smtClean="0">
                <a:latin typeface="Palatino Linotype" pitchFamily="18" charset="0"/>
              </a:rPr>
              <a:t>		The </a:t>
            </a:r>
            <a:r>
              <a:rPr lang="en-US" sz="2000" dirty="0">
                <a:latin typeface="Palatino Linotype" pitchFamily="18" charset="0"/>
              </a:rPr>
              <a:t>Bayes’ Theorem is one of the best algorithms using conditional probability approach based on random variables. </a:t>
            </a:r>
          </a:p>
          <a:p>
            <a:pPr marL="1588" indent="-1588" algn="just">
              <a:buNone/>
            </a:pPr>
            <a:r>
              <a:rPr lang="en-US" sz="2000" dirty="0" smtClean="0">
                <a:latin typeface="Palatino Linotype" pitchFamily="18" charset="0"/>
              </a:rPr>
              <a:t>		If </a:t>
            </a:r>
            <a:r>
              <a:rPr lang="en-US" sz="2000" dirty="0">
                <a:latin typeface="Palatino Linotype" pitchFamily="18" charset="0"/>
              </a:rPr>
              <a:t>the value of A is known but the value of B is unknown. The value of B is dependable on the value of A. The probability of A would be given by P(A), which is called as prior. Once this value is known then value of B can be calculated as P(B|A). This is known as posterior probability. Then Bayes’ Theorem can be given as:</a:t>
            </a:r>
          </a:p>
          <a:p>
            <a:pPr marL="1588" indent="-1588" algn="just" fontAlgn="base">
              <a:buNone/>
            </a:pPr>
            <a:r>
              <a:rPr lang="en-US" sz="2000" b="1" i="1" dirty="0">
                <a:latin typeface="Palatino Linotype" pitchFamily="18" charset="0"/>
              </a:rPr>
              <a:t>	</a:t>
            </a:r>
            <a:r>
              <a:rPr lang="en-US" sz="2000" b="1" i="1" dirty="0" smtClean="0">
                <a:latin typeface="Palatino Linotype" pitchFamily="18" charset="0"/>
              </a:rPr>
              <a:t>posterior=prior x likelihood/</a:t>
            </a:r>
            <a:r>
              <a:rPr lang="en-US" sz="2000" b="1" i="1" dirty="0" err="1" smtClean="0">
                <a:latin typeface="Palatino Linotype" pitchFamily="18" charset="0"/>
              </a:rPr>
              <a:t>normalizer</a:t>
            </a:r>
            <a:endParaRPr lang="en-US" sz="2000" b="1" i="1" dirty="0">
              <a:latin typeface="Palatino Linotype" pitchFamily="18" charset="0"/>
            </a:endParaRPr>
          </a:p>
          <a:p>
            <a:pPr marL="1588" indent="-1588" algn="just" fontAlgn="base">
              <a:buNone/>
            </a:pPr>
            <a:r>
              <a:rPr lang="en-US" sz="2000" dirty="0">
                <a:latin typeface="Palatino Linotype" pitchFamily="18" charset="0"/>
              </a:rPr>
              <a:t>	</a:t>
            </a:r>
            <a:r>
              <a:rPr lang="en-US" sz="2000" dirty="0" smtClean="0">
                <a:latin typeface="Palatino Linotype" pitchFamily="18" charset="0"/>
              </a:rPr>
              <a:t>	Here</a:t>
            </a:r>
            <a:r>
              <a:rPr lang="en-US" sz="2000" dirty="0">
                <a:latin typeface="Palatino Linotype" pitchFamily="18" charset="0"/>
              </a:rPr>
              <a:t>, likelihood is the conditional probability of P(A|B), </a:t>
            </a:r>
            <a:r>
              <a:rPr lang="en-US" sz="2000" dirty="0" err="1" smtClean="0">
                <a:latin typeface="Palatino Linotype" pitchFamily="18" charset="0"/>
              </a:rPr>
              <a:t>normalizer</a:t>
            </a:r>
            <a:r>
              <a:rPr lang="en-US" sz="2000" dirty="0" smtClean="0">
                <a:latin typeface="Palatino Linotype" pitchFamily="18" charset="0"/>
              </a:rPr>
              <a:t> </a:t>
            </a:r>
            <a:r>
              <a:rPr lang="en-US" sz="2000" dirty="0">
                <a:latin typeface="Palatino Linotype" pitchFamily="18" charset="0"/>
              </a:rPr>
              <a:t>is the value of P(A). </a:t>
            </a:r>
            <a:r>
              <a:rPr lang="en-US" sz="2000" dirty="0" smtClean="0">
                <a:latin typeface="Palatino Linotype" pitchFamily="18" charset="0"/>
              </a:rPr>
              <a:t>The equation can be rewritten as:</a:t>
            </a:r>
          </a:p>
          <a:p>
            <a:pPr marL="1588" indent="-1588" algn="just" fontAlgn="base">
              <a:buNone/>
            </a:pPr>
            <a:r>
              <a:rPr lang="en-US" sz="2000" b="1" i="1" dirty="0" smtClean="0">
                <a:latin typeface="Palatino Linotype" pitchFamily="18" charset="0"/>
              </a:rPr>
              <a:t>P(B|A)=P(A)P(A|B)/P(B)</a:t>
            </a:r>
            <a:endParaRPr lang="en-US" sz="2000" b="1" i="1" dirty="0">
              <a:latin typeface="Palatino Linotype" pitchFamily="18" charset="0"/>
            </a:endParaRP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5486400"/>
            <a:ext cx="6400800" cy="838200"/>
          </a:xfrm>
        </p:spPr>
        <p:txBody>
          <a:bodyPr/>
          <a:lstStyle/>
          <a:p>
            <a:r>
              <a:rPr lang="en-US" dirty="0" smtClean="0">
                <a:latin typeface="Palatino Linotype" pitchFamily="18" charset="0"/>
              </a:rPr>
              <a:t>Sonali Chawla</a:t>
            </a:r>
          </a:p>
          <a:p>
            <a:r>
              <a:rPr lang="en-US" dirty="0" smtClean="0">
                <a:latin typeface="Palatino Linotype" pitchFamily="18" charset="0"/>
              </a:rPr>
              <a:t>AU124060202002P</a:t>
            </a:r>
            <a:endParaRPr lang="en-US" dirty="0">
              <a:latin typeface="Palatino Linotype" pitchFamily="18" charset="0"/>
            </a:endParaRPr>
          </a:p>
        </p:txBody>
      </p:sp>
      <p:sp>
        <p:nvSpPr>
          <p:cNvPr id="4" name="Title 3"/>
          <p:cNvSpPr>
            <a:spLocks noGrp="1"/>
          </p:cNvSpPr>
          <p:nvPr>
            <p:ph type="ctrTitle"/>
          </p:nvPr>
        </p:nvSpPr>
        <p:spPr/>
        <p:txBody>
          <a:bodyPr/>
          <a:lstStyle/>
          <a:p>
            <a:r>
              <a:rPr lang="en-US" dirty="0" smtClean="0">
                <a:solidFill>
                  <a:srgbClr val="0070C0"/>
                </a:solidFill>
                <a:latin typeface="Palatino Linotype" pitchFamily="18" charset="0"/>
              </a:rPr>
              <a:t>Thank You</a:t>
            </a:r>
            <a:endParaRPr lang="en-US" dirty="0">
              <a:solidFill>
                <a:srgbClr val="0070C0"/>
              </a:solidFill>
              <a:latin typeface="Palatino Linotype"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Methodology</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527048"/>
            <a:ext cx="8686800" cy="4721352"/>
          </a:xfrm>
        </p:spPr>
        <p:txBody>
          <a:bodyPr/>
          <a:lstStyle/>
          <a:p>
            <a:pPr algn="just"/>
            <a:r>
              <a:rPr lang="en-US" sz="2000" dirty="0" smtClean="0">
                <a:latin typeface="Palatino Linotype" pitchFamily="18" charset="0"/>
              </a:rPr>
              <a:t>Finding information about the current system</a:t>
            </a:r>
          </a:p>
          <a:p>
            <a:pPr algn="just"/>
            <a:r>
              <a:rPr lang="en-US" sz="2000" dirty="0" smtClean="0">
                <a:latin typeface="Palatino Linotype" pitchFamily="18" charset="0"/>
              </a:rPr>
              <a:t>Choosing algorithm to be used</a:t>
            </a:r>
          </a:p>
          <a:p>
            <a:pPr algn="just"/>
            <a:r>
              <a:rPr lang="en-US" sz="2000" dirty="0" smtClean="0">
                <a:latin typeface="Palatino Linotype" pitchFamily="18" charset="0"/>
              </a:rPr>
              <a:t>Workbench Selection</a:t>
            </a:r>
          </a:p>
          <a:p>
            <a:pPr algn="just"/>
            <a:r>
              <a:rPr lang="en-US" sz="2000" dirty="0" smtClean="0">
                <a:latin typeface="Palatino Linotype" pitchFamily="18" charset="0"/>
              </a:rPr>
              <a:t>Feasibility Study</a:t>
            </a:r>
          </a:p>
          <a:p>
            <a:pPr algn="just"/>
            <a:r>
              <a:rPr lang="en-US" sz="2000" dirty="0" smtClean="0">
                <a:latin typeface="Palatino Linotype" pitchFamily="18" charset="0"/>
              </a:rPr>
              <a:t>Implementing algorithm on both workbenches</a:t>
            </a:r>
          </a:p>
          <a:p>
            <a:pPr algn="just"/>
            <a:r>
              <a:rPr lang="en-US" sz="2000" dirty="0" smtClean="0">
                <a:latin typeface="Palatino Linotype" pitchFamily="18" charset="0"/>
              </a:rPr>
              <a:t>Comparing the result</a:t>
            </a:r>
          </a:p>
          <a:p>
            <a:pPr algn="just"/>
            <a:r>
              <a:rPr lang="en-US" sz="2000" dirty="0" smtClean="0">
                <a:latin typeface="Palatino Linotype" pitchFamily="18" charset="0"/>
              </a:rPr>
              <a:t>Documentation</a:t>
            </a:r>
            <a:endParaRPr lang="en-US" sz="2000" dirty="0">
              <a:latin typeface="Palatino Linotype"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Proposed Technology</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600200"/>
            <a:ext cx="8686800" cy="4724400"/>
          </a:xfrm>
        </p:spPr>
        <p:txBody>
          <a:bodyPr>
            <a:normAutofit/>
          </a:bodyPr>
          <a:lstStyle/>
          <a:p>
            <a:r>
              <a:rPr lang="en-US" sz="1800" dirty="0" smtClean="0">
                <a:latin typeface="Palatino Linotype" pitchFamily="18" charset="0"/>
              </a:rPr>
              <a:t>R</a:t>
            </a:r>
          </a:p>
          <a:p>
            <a:pPr marL="0" indent="0" algn="just">
              <a:buNone/>
            </a:pPr>
            <a:r>
              <a:rPr lang="en-US" sz="1800" dirty="0" smtClean="0">
                <a:latin typeface="Palatino Linotype" pitchFamily="18" charset="0"/>
              </a:rPr>
              <a:t>R is a language and environment for statistical computing and graphics. R provides a wide variety of statistical and graphical techniques. </a:t>
            </a:r>
          </a:p>
          <a:p>
            <a:pPr marL="0" indent="0" algn="just">
              <a:buNone/>
            </a:pPr>
            <a:r>
              <a:rPr lang="en-US" sz="1800" dirty="0" smtClean="0">
                <a:latin typeface="Palatino Linotype" pitchFamily="18" charset="0"/>
              </a:rPr>
              <a:t>One of R’s strengths is the ease with which well-designed publication-quality plots can be produced, including mathematical symbols and formulae where needed. Great care has been taken over the defaults for the minor design choices in graphics, but the user retains full control.</a:t>
            </a:r>
          </a:p>
          <a:p>
            <a:pPr>
              <a:buNone/>
            </a:pPr>
            <a:endParaRPr lang="en-US" sz="1800" dirty="0" smtClean="0">
              <a:latin typeface="Palatino Linotype" pitchFamily="18" charset="0"/>
            </a:endParaRPr>
          </a:p>
          <a:p>
            <a:r>
              <a:rPr lang="en-US" sz="1800" dirty="0" smtClean="0">
                <a:latin typeface="Palatino Linotype" pitchFamily="18" charset="0"/>
              </a:rPr>
              <a:t>MATLAB</a:t>
            </a:r>
          </a:p>
          <a:p>
            <a:pPr marL="0" indent="0" algn="just">
              <a:buNone/>
            </a:pPr>
            <a:r>
              <a:rPr lang="en-US" sz="1800" dirty="0" smtClean="0">
                <a:latin typeface="Palatino Linotype" pitchFamily="18" charset="0"/>
              </a:rPr>
              <a:t>MATLAB (</a:t>
            </a:r>
            <a:r>
              <a:rPr lang="en-US" sz="1800" dirty="0" err="1" smtClean="0">
                <a:latin typeface="Palatino Linotype" pitchFamily="18" charset="0"/>
              </a:rPr>
              <a:t>MATrix</a:t>
            </a:r>
            <a:r>
              <a:rPr lang="en-US" sz="1800" dirty="0" smtClean="0">
                <a:latin typeface="Palatino Linotype" pitchFamily="18" charset="0"/>
              </a:rPr>
              <a:t> </a:t>
            </a:r>
            <a:r>
              <a:rPr lang="en-US" sz="1800" dirty="0" err="1" smtClean="0">
                <a:latin typeface="Palatino Linotype" pitchFamily="18" charset="0"/>
              </a:rPr>
              <a:t>LABoratory</a:t>
            </a:r>
            <a:r>
              <a:rPr lang="en-US" sz="1800" dirty="0" smtClean="0">
                <a:latin typeface="Palatino Linotype" pitchFamily="18" charset="0"/>
              </a:rPr>
              <a:t>) is a multi-paradigm numerical computing environment and fourth-generation programming language. A proprietary programming language developed by MathWorks, MATLAB allows matrix manipulations, plotting of functions and data, implementation of algorithms, creation of user interfaces, and interfacing with programs written in other languages, including C, C++, C#, Java, Fortran and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Feasibility Study</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228600" y="1524000"/>
            <a:ext cx="8686800" cy="4800600"/>
          </a:xfrm>
        </p:spPr>
        <p:txBody>
          <a:bodyPr>
            <a:normAutofit fontScale="92500"/>
          </a:bodyPr>
          <a:lstStyle/>
          <a:p>
            <a:pPr marL="238125" lvl="1" indent="-238125" algn="just">
              <a:buFont typeface="Arial" pitchFamily="34" charset="0"/>
              <a:buChar char="•"/>
            </a:pPr>
            <a:r>
              <a:rPr lang="en-US" sz="2100" b="1" dirty="0">
                <a:latin typeface="Palatino Linotype" pitchFamily="18" charset="0"/>
              </a:rPr>
              <a:t>Economical </a:t>
            </a:r>
            <a:r>
              <a:rPr lang="en-US" sz="2100" b="1" dirty="0" smtClean="0">
                <a:latin typeface="Palatino Linotype" pitchFamily="18" charset="0"/>
              </a:rPr>
              <a:t>Feasibility</a:t>
            </a:r>
          </a:p>
          <a:p>
            <a:pPr marL="6350" indent="-6350" algn="just">
              <a:buNone/>
            </a:pPr>
            <a:r>
              <a:rPr lang="en-US" sz="2100" dirty="0" smtClean="0">
                <a:latin typeface="Palatino Linotype" pitchFamily="18" charset="0"/>
              </a:rPr>
              <a:t>The </a:t>
            </a:r>
            <a:r>
              <a:rPr lang="en-US" sz="2100" dirty="0">
                <a:latin typeface="Palatino Linotype" pitchFamily="18" charset="0"/>
              </a:rPr>
              <a:t>project includes the use of open source </a:t>
            </a:r>
            <a:r>
              <a:rPr lang="en-US" sz="2100" dirty="0" smtClean="0">
                <a:latin typeface="Palatino Linotype" pitchFamily="18" charset="0"/>
              </a:rPr>
              <a:t>software </a:t>
            </a:r>
            <a:r>
              <a:rPr lang="en-US" sz="2100" dirty="0">
                <a:latin typeface="Palatino Linotype" pitchFamily="18" charset="0"/>
              </a:rPr>
              <a:t>such as </a:t>
            </a:r>
            <a:r>
              <a:rPr lang="en-US" sz="2100" dirty="0" smtClean="0">
                <a:latin typeface="Palatino Linotype" pitchFamily="18" charset="0"/>
              </a:rPr>
              <a:t>R and MATLAB (trial version). The project can be run on all version of Windows OS with R and MATLAB pre-installed. </a:t>
            </a:r>
            <a:r>
              <a:rPr lang="en-US" sz="2100" dirty="0">
                <a:latin typeface="Palatino Linotype" pitchFamily="18" charset="0"/>
              </a:rPr>
              <a:t>Therefore, this project is economically </a:t>
            </a:r>
            <a:r>
              <a:rPr lang="en-US" sz="2100" dirty="0" smtClean="0">
                <a:latin typeface="Palatino Linotype" pitchFamily="18" charset="0"/>
              </a:rPr>
              <a:t>feasible.</a:t>
            </a:r>
          </a:p>
          <a:p>
            <a:pPr marL="6350" indent="-6350" algn="just">
              <a:buNone/>
            </a:pPr>
            <a:endParaRPr lang="en-US" sz="2100" dirty="0" smtClean="0">
              <a:latin typeface="Palatino Linotype" pitchFamily="18" charset="0"/>
            </a:endParaRPr>
          </a:p>
          <a:p>
            <a:pPr marL="238125" indent="-238125" algn="just"/>
            <a:r>
              <a:rPr lang="en-US" sz="2100" b="1" dirty="0" smtClean="0">
                <a:latin typeface="Palatino Linotype" pitchFamily="18" charset="0"/>
              </a:rPr>
              <a:t>Technical </a:t>
            </a:r>
            <a:r>
              <a:rPr lang="en-US" sz="2100" b="1" dirty="0">
                <a:latin typeface="Palatino Linotype" pitchFamily="18" charset="0"/>
              </a:rPr>
              <a:t>Feasibility</a:t>
            </a:r>
            <a:endParaRPr lang="en-US" sz="2100" dirty="0">
              <a:latin typeface="Palatino Linotype" pitchFamily="18" charset="0"/>
            </a:endParaRPr>
          </a:p>
          <a:p>
            <a:pPr marL="6350" indent="-6350" algn="just">
              <a:buNone/>
            </a:pPr>
            <a:r>
              <a:rPr lang="en-US" sz="2100" dirty="0" smtClean="0">
                <a:latin typeface="Palatino Linotype" pitchFamily="18" charset="0"/>
              </a:rPr>
              <a:t>Every component of project uses open source software such as R and MATLAB(trial version) for implementing algorithm and Microsoft Word for documentation. These software </a:t>
            </a:r>
            <a:r>
              <a:rPr lang="en-US" sz="2100" dirty="0">
                <a:latin typeface="Palatino Linotype" pitchFamily="18" charset="0"/>
              </a:rPr>
              <a:t>are </a:t>
            </a:r>
            <a:r>
              <a:rPr lang="en-US" sz="2100" dirty="0" smtClean="0">
                <a:latin typeface="Palatino Linotype" pitchFamily="18" charset="0"/>
              </a:rPr>
              <a:t>e </a:t>
            </a:r>
            <a:r>
              <a:rPr lang="en-US" sz="2100" dirty="0">
                <a:latin typeface="Palatino Linotype" pitchFamily="18" charset="0"/>
              </a:rPr>
              <a:t>easy to use. </a:t>
            </a:r>
            <a:r>
              <a:rPr lang="en-US" sz="2100" dirty="0" smtClean="0">
                <a:latin typeface="Palatino Linotype" pitchFamily="18" charset="0"/>
              </a:rPr>
              <a:t>Therefore</a:t>
            </a:r>
            <a:r>
              <a:rPr lang="en-US" sz="2100" dirty="0">
                <a:latin typeface="Palatino Linotype" pitchFamily="18" charset="0"/>
              </a:rPr>
              <a:t>, this project is technically feasible</a:t>
            </a:r>
            <a:r>
              <a:rPr lang="en-US" sz="2100" dirty="0" smtClean="0">
                <a:latin typeface="Palatino Linotype" pitchFamily="18" charset="0"/>
              </a:rPr>
              <a:t>.</a:t>
            </a:r>
          </a:p>
          <a:p>
            <a:pPr marL="6350" indent="-6350" algn="just">
              <a:buNone/>
            </a:pPr>
            <a:endParaRPr lang="en-US" sz="2100" dirty="0">
              <a:latin typeface="Palatino Linotype" pitchFamily="18" charset="0"/>
            </a:endParaRPr>
          </a:p>
          <a:p>
            <a:pPr marL="238125" lvl="1" indent="-238125" algn="just">
              <a:buFont typeface="Arial" pitchFamily="34" charset="0"/>
              <a:buChar char="•"/>
            </a:pPr>
            <a:r>
              <a:rPr lang="en-US" sz="2100" b="1" dirty="0">
                <a:latin typeface="Palatino Linotype" pitchFamily="18" charset="0"/>
              </a:rPr>
              <a:t>Legal Feasibility</a:t>
            </a:r>
            <a:endParaRPr lang="en-US" sz="2100" dirty="0">
              <a:latin typeface="Palatino Linotype" pitchFamily="18" charset="0"/>
            </a:endParaRPr>
          </a:p>
          <a:p>
            <a:pPr marL="6350" indent="-6350" algn="just">
              <a:buNone/>
            </a:pPr>
            <a:r>
              <a:rPr lang="en-US" sz="2100" dirty="0">
                <a:latin typeface="Palatino Linotype" pitchFamily="18" charset="0"/>
              </a:rPr>
              <a:t>The project </a:t>
            </a:r>
            <a:r>
              <a:rPr lang="en-US" sz="2100" dirty="0" smtClean="0">
                <a:latin typeface="Palatino Linotype" pitchFamily="18" charset="0"/>
              </a:rPr>
              <a:t>is </a:t>
            </a:r>
            <a:r>
              <a:rPr lang="en-US" sz="2100" dirty="0">
                <a:latin typeface="Palatino Linotype" pitchFamily="18" charset="0"/>
              </a:rPr>
              <a:t>legally feasible. It uses only the open source </a:t>
            </a:r>
            <a:r>
              <a:rPr lang="en-US" sz="2100" dirty="0" smtClean="0">
                <a:latin typeface="Palatino Linotype" pitchFamily="18" charset="0"/>
              </a:rPr>
              <a:t>or trial version of software </a:t>
            </a:r>
            <a:r>
              <a:rPr lang="en-US" sz="2100" dirty="0">
                <a:latin typeface="Palatino Linotype" pitchFamily="18" charset="0"/>
              </a:rPr>
              <a:t>and easily available hardware such as Windows Operating </a:t>
            </a:r>
            <a:r>
              <a:rPr lang="en-US" sz="2100" dirty="0" smtClean="0">
                <a:latin typeface="Palatino Linotype" pitchFamily="18" charset="0"/>
              </a:rPr>
              <a:t>System.</a:t>
            </a:r>
            <a:r>
              <a:rPr lang="en-US" dirty="0" smtClean="0"/>
              <a:t> </a:t>
            </a:r>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Palatino Linotype" pitchFamily="18" charset="0"/>
              </a:rPr>
              <a:t>The Mystery of Murder</a:t>
            </a:r>
            <a:endParaRPr lang="en-US" dirty="0">
              <a:solidFill>
                <a:srgbClr val="0070C0"/>
              </a:solidFill>
              <a:latin typeface="Palatino Linotype" pitchFamily="18" charset="0"/>
            </a:endParaRPr>
          </a:p>
        </p:txBody>
      </p:sp>
      <p:sp>
        <p:nvSpPr>
          <p:cNvPr id="3" name="Content Placeholder 2"/>
          <p:cNvSpPr>
            <a:spLocks noGrp="1"/>
          </p:cNvSpPr>
          <p:nvPr>
            <p:ph sz="quarter" idx="1"/>
          </p:nvPr>
        </p:nvSpPr>
        <p:spPr>
          <a:xfrm>
            <a:off x="301752" y="1527048"/>
            <a:ext cx="8503920" cy="4797552"/>
          </a:xfrm>
        </p:spPr>
        <p:txBody>
          <a:bodyPr>
            <a:normAutofit/>
          </a:bodyPr>
          <a:lstStyle/>
          <a:p>
            <a:pPr marL="231775" indent="-231775" algn="just"/>
            <a:r>
              <a:rPr lang="en-US" dirty="0" smtClean="0"/>
              <a:t>The detective appointed for the case.</a:t>
            </a:r>
          </a:p>
          <a:p>
            <a:pPr marL="231775" indent="-231775" algn="just"/>
            <a:r>
              <a:rPr lang="en-US" dirty="0" smtClean="0"/>
              <a:t>Vague idea--murder or suicide.</a:t>
            </a:r>
          </a:p>
          <a:p>
            <a:pPr marL="231775" indent="-231775" algn="just"/>
            <a:r>
              <a:rPr lang="en-US" dirty="0" smtClean="0"/>
              <a:t>The body found –Male (Post mortem report) -- stabbed in the stomach.</a:t>
            </a:r>
          </a:p>
          <a:p>
            <a:pPr marL="231775" indent="-231775" algn="just"/>
            <a:r>
              <a:rPr lang="en-US" dirty="0" smtClean="0"/>
              <a:t>The body -- name – Mr. Mahesh.</a:t>
            </a:r>
          </a:p>
          <a:p>
            <a:pPr marL="231775" indent="-231775" algn="just"/>
            <a:r>
              <a:rPr lang="en-US" dirty="0" smtClean="0"/>
              <a:t>Weapon found – Paper Cutter (in right hand)</a:t>
            </a:r>
          </a:p>
          <a:p>
            <a:pPr marL="231775" indent="-231775" algn="just"/>
            <a:r>
              <a:rPr lang="en-US" dirty="0" smtClean="0"/>
              <a:t>The challenge -- dealing with the uncertain values. </a:t>
            </a:r>
          </a:p>
          <a:p>
            <a:pPr marL="231775" indent="-231775" algn="just"/>
            <a:r>
              <a:rPr lang="en-US" dirty="0" smtClean="0"/>
              <a:t>Detective starts with an uncertainty of murder.</a:t>
            </a:r>
          </a:p>
          <a:p>
            <a:pPr marL="231775" indent="-231775" algn="just"/>
            <a:r>
              <a:rPr lang="en-US" dirty="0" smtClean="0"/>
              <a:t>Therefore,</a:t>
            </a:r>
          </a:p>
          <a:p>
            <a:pPr marL="506095" lvl="1" indent="-231775" algn="just">
              <a:buNone/>
            </a:pPr>
            <a:r>
              <a:rPr lang="en-US" dirty="0" smtClean="0"/>
              <a:t>Probability of murder =0.50 (50%)</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407</TotalTime>
  <Words>1705</Words>
  <Application>Microsoft Office PowerPoint</Application>
  <PresentationFormat>On-screen Show (4:3)</PresentationFormat>
  <Paragraphs>246</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Civic</vt:lpstr>
      <vt:lpstr>SHERLOCK HOLMES</vt:lpstr>
      <vt:lpstr>Introduction</vt:lpstr>
      <vt:lpstr>Objective and Scope</vt:lpstr>
      <vt:lpstr>Crime Investigation</vt:lpstr>
      <vt:lpstr>Bayes’ Theorem</vt:lpstr>
      <vt:lpstr>Methodology</vt:lpstr>
      <vt:lpstr>Proposed Technology</vt:lpstr>
      <vt:lpstr>Feasibility Study</vt:lpstr>
      <vt:lpstr>The Mystery of Murder</vt:lpstr>
      <vt:lpstr>Slide 10</vt:lpstr>
      <vt:lpstr>Considering Evidence</vt:lpstr>
      <vt:lpstr>Slide 12</vt:lpstr>
      <vt:lpstr>The Crime Model</vt:lpstr>
      <vt:lpstr>Slide 14</vt:lpstr>
      <vt:lpstr>Slide 15</vt:lpstr>
      <vt:lpstr>Slide 16</vt:lpstr>
      <vt:lpstr>Data Collection</vt:lpstr>
      <vt:lpstr>Case Files</vt:lpstr>
      <vt:lpstr>Victim Files</vt:lpstr>
      <vt:lpstr>Complaint Files</vt:lpstr>
      <vt:lpstr>Suspect Files</vt:lpstr>
      <vt:lpstr>Police Station Files</vt:lpstr>
      <vt:lpstr>Evidence Files</vt:lpstr>
      <vt:lpstr>Report Files</vt:lpstr>
      <vt:lpstr>Weapon Files</vt:lpstr>
      <vt:lpstr>Criminal Files</vt:lpstr>
      <vt:lpstr>Witness Files</vt:lpstr>
      <vt:lpstr>Missing Files</vt:lpstr>
      <vt:lpstr>Motive Files</vt:lpstr>
      <vt:lpstr>Data Preprocessing</vt:lpstr>
      <vt:lpstr>Slide 31</vt:lpstr>
      <vt:lpstr>Slide 32</vt:lpstr>
      <vt:lpstr>Relationship of Variables</vt:lpstr>
      <vt:lpstr>Slide 34</vt:lpstr>
      <vt:lpstr>Slide 35</vt:lpstr>
      <vt:lpstr>Applying Bayes’ Theorem</vt:lpstr>
      <vt:lpstr>Calculating Accuracy</vt:lpstr>
      <vt:lpstr>Calculating Precision</vt:lpstr>
      <vt:lpstr>Calculating Specificity</vt:lpstr>
      <vt:lpstr>Calculating Sensitivity or Recall</vt:lpstr>
      <vt:lpstr>Implementation Code in R</vt:lpstr>
      <vt:lpstr>Slide 42</vt:lpstr>
      <vt:lpstr>Slide 43</vt:lpstr>
      <vt:lpstr>Implementation Code in MATLAB</vt:lpstr>
      <vt:lpstr>Slide 45</vt:lpstr>
      <vt:lpstr>Slide 46</vt:lpstr>
      <vt:lpstr>Slide 47</vt:lpstr>
      <vt:lpstr>Conclusion</vt:lpstr>
      <vt:lpstr>Suggestions For Further Study Or Further Improvement</vt:lpstr>
      <vt:lpstr>Thank You</vt:lpstr>
    </vt:vector>
  </TitlesOfParts>
  <Company>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SHERLOCK HOLMES</dc:title>
  <dc:creator>Dragon</dc:creator>
  <cp:lastModifiedBy>Dragon</cp:lastModifiedBy>
  <cp:revision>261</cp:revision>
  <dcterms:created xsi:type="dcterms:W3CDTF">2016-10-16T06:47:25Z</dcterms:created>
  <dcterms:modified xsi:type="dcterms:W3CDTF">2016-12-08T05:46:44Z</dcterms:modified>
</cp:coreProperties>
</file>